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7" r:id="rId19"/>
    <p:sldId id="278" r:id="rId20"/>
    <p:sldId id="279" r:id="rId21"/>
    <p:sldId id="280" r:id="rId22"/>
    <p:sldId id="271" r:id="rId23"/>
    <p:sldId id="273" r:id="rId24"/>
    <p:sldId id="272" r:id="rId25"/>
    <p:sldId id="274" r:id="rId26"/>
    <p:sldId id="281" r:id="rId27"/>
  </p:sldIdLst>
  <p:sldSz cx="9144000" cy="5143500" type="screen16x9"/>
  <p:notesSz cx="6858000" cy="9144000"/>
  <p:embeddedFontLst>
    <p:embeddedFont>
      <p:font typeface="Bradley Hand ITC" panose="03070402050302030203" pitchFamily="66" charset="7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lack" panose="020F0502020204030204" pitchFamily="34" charset="0"/>
      <p:bold r:id="rId38"/>
      <p:italic r:id="rId39"/>
      <p:boldItalic r:id="rId40"/>
    </p:embeddedFont>
    <p:embeddedFont>
      <p:font typeface="Roboto Mono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BEE"/>
    <a:srgbClr val="7FBBF2"/>
    <a:srgbClr val="74ACDE"/>
    <a:srgbClr val="A10000"/>
    <a:srgbClr val="6F0000"/>
    <a:srgbClr val="860000"/>
    <a:srgbClr val="F20000"/>
    <a:srgbClr val="56A5FB"/>
    <a:srgbClr val="649ED2"/>
    <a:srgbClr val="61A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585" dt="2021-03-27T00:13:27.428"/>
    <p1510:client id="{1B2CDCFD-3754-401F-D1DC-21A867591FE8}" v="4" dt="2021-03-26T21:27:31.758"/>
    <p1510:client id="{230FD0DD-4AAE-CEF1-295C-1B6A87D0F70D}" v="9" dt="2021-03-26T20:14:48.030"/>
    <p1510:client id="{2A18634B-4486-694E-8D68-CE80DB7E600B}" v="1686" dt="2021-03-27T01:32:30.108"/>
    <p1510:client id="{3DE29F69-6308-E14F-8917-D46D3589612A}" v="77" dt="2021-03-26T06:31:44.131"/>
    <p1510:client id="{472E08ED-812F-D97B-1E36-4068B993821C}" v="400" dt="2021-03-26T20:28:42.105"/>
    <p1510:client id="{52068E57-F618-2381-31CC-0C937F6F4CAE}" v="13" dt="2021-03-26T06:18:48.239"/>
    <p1510:client id="{55B0E7F0-3C3C-EE28-3A17-F12E6EA35426}" v="76" dt="2021-03-27T01:29:44.632"/>
    <p1510:client id="{5B23B89F-702A-B000-DB7E-A4581EDB8530}" v="8" dt="2021-03-26T19:37:50.088"/>
    <p1510:client id="{744D4836-19BF-DD44-AE24-10EA6040F095}" v="1366" dt="2021-03-27T01:16:37.891"/>
    <p1510:client id="{750DD4F7-714E-495B-ACDD-CDA5D6DD646C}" v="15" dt="2021-03-26T06:26:53.859"/>
    <p1510:client id="{86A6F05F-2152-825A-1C75-77ECBB7F5288}" v="8" dt="2021-03-26T15:25:02.576"/>
    <p1510:client id="{870C9BD8-C5E5-CA31-7880-6BCB8CE69626}" v="61" dt="2021-03-27T00:20:01.694"/>
    <p1510:client id="{912C7F1F-9310-AE5D-910A-4449847DEBFC}" v="3" dt="2021-03-26T20:27:47.697"/>
    <p1510:client id="{93265899-46EA-BC0E-44F4-036E7009EB45}" v="38" dt="2021-03-27T01:35:19.465"/>
    <p1510:client id="{9331AE3E-802A-49FB-B4CC-39C67D11E47A}" v="317" dt="2021-03-27T01:38:38.382"/>
    <p1510:client id="{A6671890-FA32-780B-0CE5-3A15D189772F}" v="4" dt="2021-03-26T05:49:46.223"/>
    <p1510:client id="{CCABDFB1-E847-40DB-6EAC-D1A6848B4EED}" v="48" dt="2021-03-26T23:13:18.193"/>
    <p1510:client id="{D332B89F-6048-B000-DB7E-A4CECE563A2E}" v="6" dt="2021-03-27T00:07:27.224"/>
    <p1510:client id="{E5736549-58FA-07B9-7987-155E5B795E84}" v="1808" dt="2021-03-26T18:03:12.030"/>
    <p1510:client id="{F3C27EAD-453D-1810-958C-5B35DAA0E6F4}" v="5" dt="2021-03-27T00:05:35.987"/>
  </p1510:revLst>
</p1510:revInfo>
</file>

<file path=ppt/tableStyles.xml><?xml version="1.0" encoding="utf-8"?>
<a:tblStyleLst xmlns:a="http://schemas.openxmlformats.org/drawingml/2006/main" def="{A46F2EF4-5B6F-48E9-BC39-3811388BAD05}">
  <a:tblStyle styleId="{A46F2EF4-5B6F-48E9-BC39-3811388BA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3"/>
  </p:normalViewPr>
  <p:slideViewPr>
    <p:cSldViewPr snapToGrid="0">
      <p:cViewPr>
        <p:scale>
          <a:sx n="114" d="100"/>
          <a:sy n="114" d="100"/>
        </p:scale>
        <p:origin x="1560" y="8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55453D-241A-1A4D-AE79-B41E1BBD68CC}" type="doc">
      <dgm:prSet loTypeId="urn:microsoft.com/office/officeart/2005/8/layout/vList3" loCatId="" qsTypeId="urn:microsoft.com/office/officeart/2005/8/quickstyle/simple2" qsCatId="simple" csTypeId="urn:microsoft.com/office/officeart/2005/8/colors/accent5_4" csCatId="accent5" phldr="1"/>
      <dgm:spPr/>
    </dgm:pt>
    <dgm:pt modelId="{F4CAC00D-1C15-4647-B92D-10560FC9B72D}">
      <dgm:prSet phldrT="[Text]"/>
      <dgm:spPr/>
      <dgm:t>
        <a:bodyPr/>
        <a:lstStyle/>
        <a:p>
          <a:pPr rtl="0"/>
          <a:r>
            <a:rPr lang="en-US"/>
            <a:t>Newton’s Law</a:t>
          </a:r>
        </a:p>
      </dgm:t>
    </dgm:pt>
    <dgm:pt modelId="{8AE7D97E-7A94-FD48-8321-35039454BCC8}" type="parTrans" cxnId="{EEB50076-C4A0-0F4A-A900-FD42D727C508}">
      <dgm:prSet/>
      <dgm:spPr/>
      <dgm:t>
        <a:bodyPr/>
        <a:lstStyle/>
        <a:p>
          <a:endParaRPr lang="en-US"/>
        </a:p>
      </dgm:t>
    </dgm:pt>
    <dgm:pt modelId="{B84D6578-C4F2-BB48-BA1A-1178C9E16DAB}" type="sibTrans" cxnId="{EEB50076-C4A0-0F4A-A900-FD42D727C508}">
      <dgm:prSet/>
      <dgm:spPr/>
      <dgm:t>
        <a:bodyPr/>
        <a:lstStyle/>
        <a:p>
          <a:endParaRPr lang="en-US"/>
        </a:p>
      </dgm:t>
    </dgm:pt>
    <dgm:pt modelId="{2F572690-E877-CF4D-91CD-0E715DA01C19}">
      <dgm:prSet phldrT="[Text]"/>
      <dgm:spPr/>
      <dgm:t>
        <a:bodyPr/>
        <a:lstStyle/>
        <a:p>
          <a:pPr rtl="0"/>
          <a:r>
            <a:rPr lang="en-US"/>
            <a:t>Conservation of Energy</a:t>
          </a:r>
        </a:p>
      </dgm:t>
    </dgm:pt>
    <dgm:pt modelId="{E1742BD7-59B7-CD4B-A110-C14FFB07A95E}" type="parTrans" cxnId="{0BA9F19F-795E-CE47-A5CC-3BFB9768DCEA}">
      <dgm:prSet/>
      <dgm:spPr/>
      <dgm:t>
        <a:bodyPr/>
        <a:lstStyle/>
        <a:p>
          <a:endParaRPr lang="en-US"/>
        </a:p>
      </dgm:t>
    </dgm:pt>
    <dgm:pt modelId="{E5A207BF-4E91-7E43-963E-E74794356579}" type="sibTrans" cxnId="{0BA9F19F-795E-CE47-A5CC-3BFB9768DCEA}">
      <dgm:prSet/>
      <dgm:spPr/>
      <dgm:t>
        <a:bodyPr/>
        <a:lstStyle/>
        <a:p>
          <a:endParaRPr lang="en-US"/>
        </a:p>
      </dgm:t>
    </dgm:pt>
    <dgm:pt modelId="{2AC08876-F1C5-0B4C-92AF-0F3AEA04AF77}">
      <dgm:prSet phldrT="[Text]"/>
      <dgm:spPr/>
      <dgm:t>
        <a:bodyPr/>
        <a:lstStyle/>
        <a:p>
          <a:pPr rtl="0"/>
          <a:r>
            <a:rPr lang="en-US"/>
            <a:t>Fatigue Analysis</a:t>
          </a:r>
        </a:p>
      </dgm:t>
    </dgm:pt>
    <dgm:pt modelId="{43D8C62D-1F3C-FB4A-8236-46A360B0C10B}" type="parTrans" cxnId="{FFAC9753-F327-9E44-8D75-6D5F56BE47F1}">
      <dgm:prSet/>
      <dgm:spPr/>
      <dgm:t>
        <a:bodyPr/>
        <a:lstStyle/>
        <a:p>
          <a:endParaRPr lang="en-US"/>
        </a:p>
      </dgm:t>
    </dgm:pt>
    <dgm:pt modelId="{1BC7DDB0-7D17-6A4B-BED3-B251E4E1A386}" type="sibTrans" cxnId="{FFAC9753-F327-9E44-8D75-6D5F56BE47F1}">
      <dgm:prSet/>
      <dgm:spPr/>
      <dgm:t>
        <a:bodyPr/>
        <a:lstStyle/>
        <a:p>
          <a:endParaRPr lang="en-US"/>
        </a:p>
      </dgm:t>
    </dgm:pt>
    <dgm:pt modelId="{2038C5F9-EFC6-CB49-A4AE-E6F5BA752D6F}" type="pres">
      <dgm:prSet presAssocID="{A655453D-241A-1A4D-AE79-B41E1BBD68CC}" presName="linearFlow" presStyleCnt="0">
        <dgm:presLayoutVars>
          <dgm:dir/>
          <dgm:resizeHandles val="exact"/>
        </dgm:presLayoutVars>
      </dgm:prSet>
      <dgm:spPr/>
    </dgm:pt>
    <dgm:pt modelId="{011A81FD-543F-8845-A5C7-895D58B266B7}" type="pres">
      <dgm:prSet presAssocID="{F4CAC00D-1C15-4647-B92D-10560FC9B72D}" presName="composite" presStyleCnt="0"/>
      <dgm:spPr/>
    </dgm:pt>
    <dgm:pt modelId="{66D98AF9-0B87-324B-AD95-FFAEA749E556}" type="pres">
      <dgm:prSet presAssocID="{F4CAC00D-1C15-4647-B92D-10560FC9B72D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A94F4B62-EA2B-2943-BC66-4021A82BE872}" type="pres">
      <dgm:prSet presAssocID="{F4CAC00D-1C15-4647-B92D-10560FC9B72D}" presName="txShp" presStyleLbl="node1" presStyleIdx="0" presStyleCnt="3">
        <dgm:presLayoutVars>
          <dgm:bulletEnabled val="1"/>
        </dgm:presLayoutVars>
      </dgm:prSet>
      <dgm:spPr/>
    </dgm:pt>
    <dgm:pt modelId="{B5E787ED-28DB-8344-92CE-CA869ED10455}" type="pres">
      <dgm:prSet presAssocID="{B84D6578-C4F2-BB48-BA1A-1178C9E16DAB}" presName="spacing" presStyleCnt="0"/>
      <dgm:spPr/>
    </dgm:pt>
    <dgm:pt modelId="{79F946D7-587B-D141-A0B0-FF415E39D7AF}" type="pres">
      <dgm:prSet presAssocID="{2F572690-E877-CF4D-91CD-0E715DA01C19}" presName="composite" presStyleCnt="0"/>
      <dgm:spPr/>
    </dgm:pt>
    <dgm:pt modelId="{F8653231-2E13-054D-B7BC-FCC0BEDC30E8}" type="pres">
      <dgm:prSet presAssocID="{2F572690-E877-CF4D-91CD-0E715DA01C19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96B6C946-9407-3141-AAC0-4E0ACCC906FE}" type="pres">
      <dgm:prSet presAssocID="{2F572690-E877-CF4D-91CD-0E715DA01C19}" presName="txShp" presStyleLbl="node1" presStyleIdx="1" presStyleCnt="3">
        <dgm:presLayoutVars>
          <dgm:bulletEnabled val="1"/>
        </dgm:presLayoutVars>
      </dgm:prSet>
      <dgm:spPr/>
    </dgm:pt>
    <dgm:pt modelId="{3564FAF9-4DC6-084C-A089-C9142467F176}" type="pres">
      <dgm:prSet presAssocID="{E5A207BF-4E91-7E43-963E-E74794356579}" presName="spacing" presStyleCnt="0"/>
      <dgm:spPr/>
    </dgm:pt>
    <dgm:pt modelId="{E7383200-FA54-3A44-A22A-5578456B7983}" type="pres">
      <dgm:prSet presAssocID="{2AC08876-F1C5-0B4C-92AF-0F3AEA04AF77}" presName="composite" presStyleCnt="0"/>
      <dgm:spPr/>
    </dgm:pt>
    <dgm:pt modelId="{AD3C9A14-7A22-1241-B81C-727FAA25F46B}" type="pres">
      <dgm:prSet presAssocID="{2AC08876-F1C5-0B4C-92AF-0F3AEA04AF77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A0AF66D4-850F-E049-B148-1D3EF0285E8C}" type="pres">
      <dgm:prSet presAssocID="{2AC08876-F1C5-0B4C-92AF-0F3AEA04AF77}" presName="txShp" presStyleLbl="node1" presStyleIdx="2" presStyleCnt="3">
        <dgm:presLayoutVars>
          <dgm:bulletEnabled val="1"/>
        </dgm:presLayoutVars>
      </dgm:prSet>
      <dgm:spPr/>
    </dgm:pt>
  </dgm:ptLst>
  <dgm:cxnLst>
    <dgm:cxn modelId="{6579071D-A57B-5047-91FE-40E582285B6B}" type="presOf" srcId="{2F572690-E877-CF4D-91CD-0E715DA01C19}" destId="{96B6C946-9407-3141-AAC0-4E0ACCC906FE}" srcOrd="0" destOrd="0" presId="urn:microsoft.com/office/officeart/2005/8/layout/vList3"/>
    <dgm:cxn modelId="{FFAC9753-F327-9E44-8D75-6D5F56BE47F1}" srcId="{A655453D-241A-1A4D-AE79-B41E1BBD68CC}" destId="{2AC08876-F1C5-0B4C-92AF-0F3AEA04AF77}" srcOrd="2" destOrd="0" parTransId="{43D8C62D-1F3C-FB4A-8236-46A360B0C10B}" sibTransId="{1BC7DDB0-7D17-6A4B-BED3-B251E4E1A386}"/>
    <dgm:cxn modelId="{EEB50076-C4A0-0F4A-A900-FD42D727C508}" srcId="{A655453D-241A-1A4D-AE79-B41E1BBD68CC}" destId="{F4CAC00D-1C15-4647-B92D-10560FC9B72D}" srcOrd="0" destOrd="0" parTransId="{8AE7D97E-7A94-FD48-8321-35039454BCC8}" sibTransId="{B84D6578-C4F2-BB48-BA1A-1178C9E16DAB}"/>
    <dgm:cxn modelId="{106C5188-DCCD-3A48-B699-94790ABA91F8}" type="presOf" srcId="{2AC08876-F1C5-0B4C-92AF-0F3AEA04AF77}" destId="{A0AF66D4-850F-E049-B148-1D3EF0285E8C}" srcOrd="0" destOrd="0" presId="urn:microsoft.com/office/officeart/2005/8/layout/vList3"/>
    <dgm:cxn modelId="{0BA9F19F-795E-CE47-A5CC-3BFB9768DCEA}" srcId="{A655453D-241A-1A4D-AE79-B41E1BBD68CC}" destId="{2F572690-E877-CF4D-91CD-0E715DA01C19}" srcOrd="1" destOrd="0" parTransId="{E1742BD7-59B7-CD4B-A110-C14FFB07A95E}" sibTransId="{E5A207BF-4E91-7E43-963E-E74794356579}"/>
    <dgm:cxn modelId="{BB4653D6-9EC3-BD48-8D83-F705A7723EC7}" type="presOf" srcId="{F4CAC00D-1C15-4647-B92D-10560FC9B72D}" destId="{A94F4B62-EA2B-2943-BC66-4021A82BE872}" srcOrd="0" destOrd="0" presId="urn:microsoft.com/office/officeart/2005/8/layout/vList3"/>
    <dgm:cxn modelId="{9AD4EADA-86B3-6242-BB59-FED7D017E27D}" type="presOf" srcId="{A655453D-241A-1A4D-AE79-B41E1BBD68CC}" destId="{2038C5F9-EFC6-CB49-A4AE-E6F5BA752D6F}" srcOrd="0" destOrd="0" presId="urn:microsoft.com/office/officeart/2005/8/layout/vList3"/>
    <dgm:cxn modelId="{E244D369-5496-1B4B-8646-3FF6FBAD10CA}" type="presParOf" srcId="{2038C5F9-EFC6-CB49-A4AE-E6F5BA752D6F}" destId="{011A81FD-543F-8845-A5C7-895D58B266B7}" srcOrd="0" destOrd="0" presId="urn:microsoft.com/office/officeart/2005/8/layout/vList3"/>
    <dgm:cxn modelId="{45579350-B691-CF4F-A6B4-0D6E8FC33032}" type="presParOf" srcId="{011A81FD-543F-8845-A5C7-895D58B266B7}" destId="{66D98AF9-0B87-324B-AD95-FFAEA749E556}" srcOrd="0" destOrd="0" presId="urn:microsoft.com/office/officeart/2005/8/layout/vList3"/>
    <dgm:cxn modelId="{F92F0F78-A78F-BD44-B7DE-E7B285C01DDE}" type="presParOf" srcId="{011A81FD-543F-8845-A5C7-895D58B266B7}" destId="{A94F4B62-EA2B-2943-BC66-4021A82BE872}" srcOrd="1" destOrd="0" presId="urn:microsoft.com/office/officeart/2005/8/layout/vList3"/>
    <dgm:cxn modelId="{341E9E18-E98B-BA48-8095-C0FD38AE5A76}" type="presParOf" srcId="{2038C5F9-EFC6-CB49-A4AE-E6F5BA752D6F}" destId="{B5E787ED-28DB-8344-92CE-CA869ED10455}" srcOrd="1" destOrd="0" presId="urn:microsoft.com/office/officeart/2005/8/layout/vList3"/>
    <dgm:cxn modelId="{DFD1C407-9A19-4540-A716-278C8350D6AD}" type="presParOf" srcId="{2038C5F9-EFC6-CB49-A4AE-E6F5BA752D6F}" destId="{79F946D7-587B-D141-A0B0-FF415E39D7AF}" srcOrd="2" destOrd="0" presId="urn:microsoft.com/office/officeart/2005/8/layout/vList3"/>
    <dgm:cxn modelId="{49582053-1D00-1248-AEC4-B8E1A7D5E4A5}" type="presParOf" srcId="{79F946D7-587B-D141-A0B0-FF415E39D7AF}" destId="{F8653231-2E13-054D-B7BC-FCC0BEDC30E8}" srcOrd="0" destOrd="0" presId="urn:microsoft.com/office/officeart/2005/8/layout/vList3"/>
    <dgm:cxn modelId="{04729767-18E1-0E44-BE96-3DE70D19029D}" type="presParOf" srcId="{79F946D7-587B-D141-A0B0-FF415E39D7AF}" destId="{96B6C946-9407-3141-AAC0-4E0ACCC906FE}" srcOrd="1" destOrd="0" presId="urn:microsoft.com/office/officeart/2005/8/layout/vList3"/>
    <dgm:cxn modelId="{E3272594-80C4-ED42-9DBF-D14E497A445C}" type="presParOf" srcId="{2038C5F9-EFC6-CB49-A4AE-E6F5BA752D6F}" destId="{3564FAF9-4DC6-084C-A089-C9142467F176}" srcOrd="3" destOrd="0" presId="urn:microsoft.com/office/officeart/2005/8/layout/vList3"/>
    <dgm:cxn modelId="{650BE1E8-7E4C-DF4B-9BD7-E1BF12AF48DA}" type="presParOf" srcId="{2038C5F9-EFC6-CB49-A4AE-E6F5BA752D6F}" destId="{E7383200-FA54-3A44-A22A-5578456B7983}" srcOrd="4" destOrd="0" presId="urn:microsoft.com/office/officeart/2005/8/layout/vList3"/>
    <dgm:cxn modelId="{7E44E170-1B0C-DC4F-882D-0CBECD058249}" type="presParOf" srcId="{E7383200-FA54-3A44-A22A-5578456B7983}" destId="{AD3C9A14-7A22-1241-B81C-727FAA25F46B}" srcOrd="0" destOrd="0" presId="urn:microsoft.com/office/officeart/2005/8/layout/vList3"/>
    <dgm:cxn modelId="{EACCE89E-2EEE-0048-8FA3-06BB2D4D34F1}" type="presParOf" srcId="{E7383200-FA54-3A44-A22A-5578456B7983}" destId="{A0AF66D4-850F-E049-B148-1D3EF0285E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F4B62-EA2B-2943-BC66-4021A82BE872}">
      <dsp:nvSpPr>
        <dsp:cNvPr id="0" name=""/>
        <dsp:cNvSpPr/>
      </dsp:nvSpPr>
      <dsp:spPr>
        <a:xfrm rot="10800000">
          <a:off x="805278" y="1370"/>
          <a:ext cx="2390512" cy="812628"/>
        </a:xfrm>
        <a:prstGeom prst="homePlat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8347" tIns="72390" rIns="135128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Newton’s Law</a:t>
          </a:r>
        </a:p>
      </dsp:txBody>
      <dsp:txXfrm rot="10800000">
        <a:off x="1008435" y="1370"/>
        <a:ext cx="2187355" cy="812628"/>
      </dsp:txXfrm>
    </dsp:sp>
    <dsp:sp modelId="{66D98AF9-0B87-324B-AD95-FFAEA749E556}">
      <dsp:nvSpPr>
        <dsp:cNvPr id="0" name=""/>
        <dsp:cNvSpPr/>
      </dsp:nvSpPr>
      <dsp:spPr>
        <a:xfrm>
          <a:off x="398964" y="1370"/>
          <a:ext cx="812628" cy="8126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B6C946-9407-3141-AAC0-4E0ACCC906FE}">
      <dsp:nvSpPr>
        <dsp:cNvPr id="0" name=""/>
        <dsp:cNvSpPr/>
      </dsp:nvSpPr>
      <dsp:spPr>
        <a:xfrm rot="10800000">
          <a:off x="805278" y="1056575"/>
          <a:ext cx="2390512" cy="812628"/>
        </a:xfrm>
        <a:prstGeom prst="homePlate">
          <a:avLst/>
        </a:prstGeom>
        <a:solidFill>
          <a:schemeClr val="accent5">
            <a:shade val="50000"/>
            <a:hueOff val="103470"/>
            <a:satOff val="8010"/>
            <a:lumOff val="2691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8347" tIns="72390" rIns="135128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Conservation of Energy</a:t>
          </a:r>
        </a:p>
      </dsp:txBody>
      <dsp:txXfrm rot="10800000">
        <a:off x="1008435" y="1056575"/>
        <a:ext cx="2187355" cy="812628"/>
      </dsp:txXfrm>
    </dsp:sp>
    <dsp:sp modelId="{F8653231-2E13-054D-B7BC-FCC0BEDC30E8}">
      <dsp:nvSpPr>
        <dsp:cNvPr id="0" name=""/>
        <dsp:cNvSpPr/>
      </dsp:nvSpPr>
      <dsp:spPr>
        <a:xfrm>
          <a:off x="398964" y="1056575"/>
          <a:ext cx="812628" cy="8126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0AF66D4-850F-E049-B148-1D3EF0285E8C}">
      <dsp:nvSpPr>
        <dsp:cNvPr id="0" name=""/>
        <dsp:cNvSpPr/>
      </dsp:nvSpPr>
      <dsp:spPr>
        <a:xfrm rot="10800000">
          <a:off x="805278" y="2111779"/>
          <a:ext cx="2390512" cy="812628"/>
        </a:xfrm>
        <a:prstGeom prst="homePlate">
          <a:avLst/>
        </a:prstGeom>
        <a:solidFill>
          <a:schemeClr val="accent5">
            <a:shade val="50000"/>
            <a:hueOff val="103470"/>
            <a:satOff val="8010"/>
            <a:lumOff val="2691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8347" tIns="72390" rIns="135128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Fatigue Analysis</a:t>
          </a:r>
        </a:p>
      </dsp:txBody>
      <dsp:txXfrm rot="10800000">
        <a:off x="1008435" y="2111779"/>
        <a:ext cx="2187355" cy="812628"/>
      </dsp:txXfrm>
    </dsp:sp>
    <dsp:sp modelId="{AD3C9A14-7A22-1241-B81C-727FAA25F46B}">
      <dsp:nvSpPr>
        <dsp:cNvPr id="0" name=""/>
        <dsp:cNvSpPr/>
      </dsp:nvSpPr>
      <dsp:spPr>
        <a:xfrm>
          <a:off x="398964" y="2111779"/>
          <a:ext cx="812628" cy="8126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f21720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f21720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b8fb2afda_1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b8fb2afda_1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b8fb2afda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b8fb2afda_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b8fb2afd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b8fb2afd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b8fb2afd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b8fb2afd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a77a269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a77a269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3968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a77a269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a77a269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50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a77a269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a77a269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a77a269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a77a269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38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b8fb2afd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b8fb2afd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7939da9a1_0_1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7939da9a1_0_1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b8fb2afda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b8fb2afda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b8fb2afda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b8fb2afda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b8fb2afda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b8fb2afda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7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7939da9a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7939da9a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7939da9a1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7939da9a1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7939da9a1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7939da9a1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b8d680f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b8d680f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8d680f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8d680f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b9f2172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b9f21720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a205904c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a205904c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➢"/>
            </a:pPr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advClick="0">
        <p14:prism/>
      </p:transition>
    </mc:Choice>
    <mc:Fallback xmlns="">
      <p:transition spd="slow" advClick="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9.jpe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8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7.png"/><Relationship Id="rId10" Type="http://schemas.openxmlformats.org/officeDocument/2006/relationships/diagramQuickStyle" Target="../diagrams/quickStyle1.xml"/><Relationship Id="rId4" Type="http://schemas.openxmlformats.org/officeDocument/2006/relationships/notesSlide" Target="../notesSlides/notesSlide14.xml"/><Relationship Id="rId9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4.jpe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0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24.gif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person, wall, clothing, person&#10;&#10;Description automatically generated">
            <a:extLst>
              <a:ext uri="{FF2B5EF4-FFF2-40B4-BE49-F238E27FC236}">
                <a16:creationId xmlns:a16="http://schemas.microsoft.com/office/drawing/2014/main" id="{43C16A25-D07A-A141-A15F-E1F1756990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4999"/>
          <a:stretch/>
        </p:blipFill>
        <p:spPr>
          <a:xfrm>
            <a:off x="7154759" y="953516"/>
            <a:ext cx="1869247" cy="1869247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pic>
        <p:nvPicPr>
          <p:cNvPr id="12" name="Picture 1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36F779C-3198-0747-BAB4-A32087762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0" r="3" b="3"/>
          <a:stretch/>
        </p:blipFill>
        <p:spPr>
          <a:xfrm>
            <a:off x="5519149" y="1984425"/>
            <a:ext cx="1869247" cy="18692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13" name="Picture 12" descr="A person taking a selfie&#10;&#10;Description automatically generated">
            <a:extLst>
              <a:ext uri="{FF2B5EF4-FFF2-40B4-BE49-F238E27FC236}">
                <a16:creationId xmlns:a16="http://schemas.microsoft.com/office/drawing/2014/main" id="{425BC846-C445-DF40-B7D8-3C9956C663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-1"/>
          <a:stretch/>
        </p:blipFill>
        <p:spPr>
          <a:xfrm rot="2460000">
            <a:off x="58520" y="896672"/>
            <a:ext cx="1740404" cy="1740404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pic>
        <p:nvPicPr>
          <p:cNvPr id="15" name="Picture 4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3EFC403B-627C-DE48-8E6D-4AC3A67F8B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" b="5"/>
          <a:stretch/>
        </p:blipFill>
        <p:spPr>
          <a:xfrm>
            <a:off x="1664344" y="1984427"/>
            <a:ext cx="1869245" cy="1869245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20" name="Google Shape;99;p16">
            <a:extLst>
              <a:ext uri="{FF2B5EF4-FFF2-40B4-BE49-F238E27FC236}">
                <a16:creationId xmlns:a16="http://schemas.microsoft.com/office/drawing/2014/main" id="{2951437F-C0EB-A846-B7AD-6362583E0B2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6221" y="98970"/>
            <a:ext cx="1509164" cy="16866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62;p14">
            <a:extLst>
              <a:ext uri="{FF2B5EF4-FFF2-40B4-BE49-F238E27FC236}">
                <a16:creationId xmlns:a16="http://schemas.microsoft.com/office/drawing/2014/main" id="{D0C938CA-B924-364B-999A-AEE485710942}"/>
              </a:ext>
            </a:extLst>
          </p:cNvPr>
          <p:cNvSpPr txBox="1"/>
          <p:nvPr/>
        </p:nvSpPr>
        <p:spPr>
          <a:xfrm>
            <a:off x="3814267" y="1766231"/>
            <a:ext cx="186924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sz="2400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sz="2400"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553EB37B-1634-A748-95F6-503842CD0E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19" r="2231"/>
          <a:stretch/>
        </p:blipFill>
        <p:spPr>
          <a:xfrm>
            <a:off x="122293" y="2342430"/>
            <a:ext cx="632817" cy="632817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267755F0-53F5-124A-8AA2-ACA048AC0EC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50" r="-4" b="-4"/>
          <a:stretch/>
        </p:blipFill>
        <p:spPr>
          <a:xfrm>
            <a:off x="8364908" y="2387164"/>
            <a:ext cx="632817" cy="632817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C1EC09F4-AC86-F942-A4A8-E5F7066435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97" r="5701" b="-3"/>
          <a:stretch/>
        </p:blipFill>
        <p:spPr>
          <a:xfrm>
            <a:off x="1730147" y="3466526"/>
            <a:ext cx="632818" cy="632818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29" name="Content Placeholder 35" descr="Logo&#10;&#10;Description automatically generated with low confidence">
            <a:extLst>
              <a:ext uri="{FF2B5EF4-FFF2-40B4-BE49-F238E27FC236}">
                <a16:creationId xmlns:a16="http://schemas.microsoft.com/office/drawing/2014/main" id="{E02FCC07-E485-6442-A3FC-5F8AB6E7F94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366" t="304" r="8216" b="11021"/>
          <a:stretch/>
        </p:blipFill>
        <p:spPr>
          <a:xfrm>
            <a:off x="6726598" y="3466526"/>
            <a:ext cx="632818" cy="637533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3031426-39D5-6F41-B559-6F62DB28A117}"/>
              </a:ext>
            </a:extLst>
          </p:cNvPr>
          <p:cNvSpPr/>
          <p:nvPr/>
        </p:nvSpPr>
        <p:spPr>
          <a:xfrm>
            <a:off x="5966952" y="4164992"/>
            <a:ext cx="1519292" cy="346382"/>
          </a:xfrm>
          <a:prstGeom prst="round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Layal </a:t>
            </a:r>
            <a:r>
              <a:rPr lang="en-US" b="1" err="1"/>
              <a:t>Alzaydi</a:t>
            </a:r>
            <a:endParaRPr lang="en-US" b="1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529C569-92ED-F442-B482-3F35791018B6}"/>
              </a:ext>
            </a:extLst>
          </p:cNvPr>
          <p:cNvSpPr/>
          <p:nvPr/>
        </p:nvSpPr>
        <p:spPr>
          <a:xfrm>
            <a:off x="7430053" y="3052668"/>
            <a:ext cx="1593953" cy="346382"/>
          </a:xfrm>
          <a:prstGeom prst="round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Nasiba Alchach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CDA6C25-3BCE-8849-BB02-8AB481EFF0FF}"/>
              </a:ext>
            </a:extLst>
          </p:cNvPr>
          <p:cNvSpPr/>
          <p:nvPr/>
        </p:nvSpPr>
        <p:spPr>
          <a:xfrm>
            <a:off x="1492763" y="4163388"/>
            <a:ext cx="1740404" cy="346382"/>
          </a:xfrm>
          <a:prstGeom prst="round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/>
              <a:t>Aarthi Christina Aruliah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4A2C255-C545-884C-B1B8-AC0E4ADEA522}"/>
              </a:ext>
            </a:extLst>
          </p:cNvPr>
          <p:cNvSpPr/>
          <p:nvPr/>
        </p:nvSpPr>
        <p:spPr>
          <a:xfrm>
            <a:off x="31483" y="3079718"/>
            <a:ext cx="1593620" cy="346382"/>
          </a:xfrm>
          <a:prstGeom prst="round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Lina Shaabo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E9C0F85-2AB7-2B41-8992-D5F470574584}"/>
              </a:ext>
            </a:extLst>
          </p:cNvPr>
          <p:cNvSpPr/>
          <p:nvPr/>
        </p:nvSpPr>
        <p:spPr>
          <a:xfrm>
            <a:off x="3785135" y="4628525"/>
            <a:ext cx="1519292" cy="346382"/>
          </a:xfrm>
          <a:prstGeom prst="round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Whitney Trinh</a:t>
            </a:r>
          </a:p>
        </p:txBody>
      </p:sp>
      <p:pic>
        <p:nvPicPr>
          <p:cNvPr id="39" name="Picture 2" descr="A picture containing person, wall, indoor, young&#10;&#10;Description automatically generated">
            <a:extLst>
              <a:ext uri="{FF2B5EF4-FFF2-40B4-BE49-F238E27FC236}">
                <a16:creationId xmlns:a16="http://schemas.microsoft.com/office/drawing/2014/main" id="{016EE8DC-CC73-544B-8ABC-D5A01A21FE3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625" r="3" b="18378"/>
          <a:stretch/>
        </p:blipFill>
        <p:spPr>
          <a:xfrm>
            <a:off x="3612071" y="2320199"/>
            <a:ext cx="1865421" cy="1865421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6903446-214D-254E-BFD8-BD3FA44CCB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627" t="718" r="5821" b="14261"/>
          <a:stretch/>
        </p:blipFill>
        <p:spPr>
          <a:xfrm>
            <a:off x="4243134" y="3955031"/>
            <a:ext cx="686554" cy="632819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pic>
        <p:nvPicPr>
          <p:cNvPr id="33" name="Audio Recording Mar 26, 2021 at 8:20:48 PM" descr="Audio Recording Mar 26, 2021 at 8:20:48 PM">
            <a:hlinkClick r:id="" action="ppaction://media"/>
            <a:extLst>
              <a:ext uri="{FF2B5EF4-FFF2-40B4-BE49-F238E27FC236}">
                <a16:creationId xmlns:a16="http://schemas.microsoft.com/office/drawing/2014/main" id="{ECB1ADA6-CE93-AD47-ACB4-8C75F5499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484" y="4628525"/>
            <a:ext cx="551368" cy="551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620">
        <p159:morph option="byObject"/>
      </p:transition>
    </mc:Choice>
    <mc:Fallback>
      <p:transition spd="slow" advClick="0" advTm="106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>
              <p:cMediaNode vol="80000" showWhenStopped="0">
                <p:cTn id="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2"/>
          <p:cNvGrpSpPr/>
          <p:nvPr/>
        </p:nvGrpSpPr>
        <p:grpSpPr>
          <a:xfrm>
            <a:off x="6278797" y="919272"/>
            <a:ext cx="2865203" cy="3152885"/>
            <a:chOff x="5632322" y="1189775"/>
            <a:chExt cx="3156901" cy="3152885"/>
          </a:xfrm>
        </p:grpSpPr>
        <p:sp>
          <p:nvSpPr>
            <p:cNvPr id="188" name="Google Shape;188;p22"/>
            <p:cNvSpPr/>
            <p:nvPr/>
          </p:nvSpPr>
          <p:spPr>
            <a:xfrm>
              <a:off x="5632322" y="1189775"/>
              <a:ext cx="3156901" cy="474000"/>
            </a:xfrm>
            <a:prstGeom prst="chevron">
              <a:avLst>
                <a:gd name="adj" fmla="val 50000"/>
              </a:avLst>
            </a:prstGeom>
            <a:solidFill>
              <a:srgbClr val="183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2"/>
            <p:cNvSpPr txBox="1"/>
            <p:nvPr/>
          </p:nvSpPr>
          <p:spPr>
            <a:xfrm>
              <a:off x="6097388" y="1726960"/>
              <a:ext cx="2588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38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Wingdings" pitchFamily="2" charset="2"/>
                <a:buChar char="v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Door control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" name="Google Shape;190;p22"/>
          <p:cNvGrpSpPr/>
          <p:nvPr/>
        </p:nvGrpSpPr>
        <p:grpSpPr>
          <a:xfrm>
            <a:off x="0" y="909425"/>
            <a:ext cx="3364403" cy="3170458"/>
            <a:chOff x="0" y="1180150"/>
            <a:chExt cx="3364403" cy="3170458"/>
          </a:xfrm>
        </p:grpSpPr>
        <p:sp>
          <p:nvSpPr>
            <p:cNvPr id="191" name="Google Shape;191;p22"/>
            <p:cNvSpPr/>
            <p:nvPr/>
          </p:nvSpPr>
          <p:spPr>
            <a:xfrm>
              <a:off x="0" y="1180150"/>
              <a:ext cx="3364403" cy="496800"/>
            </a:xfrm>
            <a:prstGeom prst="homePlate">
              <a:avLst>
                <a:gd name="adj" fmla="val 50000"/>
              </a:avLst>
            </a:prstGeom>
            <a:solidFill>
              <a:srgbClr val="C5D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2"/>
            <p:cNvSpPr txBox="1"/>
            <p:nvPr/>
          </p:nvSpPr>
          <p:spPr>
            <a:xfrm>
              <a:off x="360322" y="1734908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❖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Camera adjustment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22"/>
          <p:cNvGrpSpPr/>
          <p:nvPr/>
        </p:nvGrpSpPr>
        <p:grpSpPr>
          <a:xfrm>
            <a:off x="3212328" y="909425"/>
            <a:ext cx="3172570" cy="3112500"/>
            <a:chOff x="3272478" y="919275"/>
            <a:chExt cx="3172570" cy="3112500"/>
          </a:xfrm>
        </p:grpSpPr>
        <p:sp>
          <p:nvSpPr>
            <p:cNvPr id="194" name="Google Shape;194;p22"/>
            <p:cNvSpPr/>
            <p:nvPr/>
          </p:nvSpPr>
          <p:spPr>
            <a:xfrm>
              <a:off x="3272478" y="919275"/>
              <a:ext cx="3172570" cy="496800"/>
            </a:xfrm>
            <a:prstGeom prst="chevron">
              <a:avLst>
                <a:gd name="adj" fmla="val 50000"/>
              </a:avLst>
            </a:prstGeom>
            <a:solidFill>
              <a:srgbClr val="367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2"/>
            <p:cNvSpPr txBox="1"/>
            <p:nvPr/>
          </p:nvSpPr>
          <p:spPr>
            <a:xfrm>
              <a:off x="3792507" y="141607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❖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Face mask detection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❖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Temperature measure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❖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Counting mechanism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0" y="165500"/>
            <a:ext cx="91440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Design Solution Process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76" y="2209116"/>
            <a:ext cx="324455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9959" y="2216842"/>
            <a:ext cx="360264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Recording Mar 26, 2021 at 3:15:50 AM" descr="Audio Recording Mar 26, 2021 at 3:15:50 AM">
            <a:hlinkClick r:id="" action="ppaction://media"/>
            <a:extLst>
              <a:ext uri="{FF2B5EF4-FFF2-40B4-BE49-F238E27FC236}">
                <a16:creationId xmlns:a16="http://schemas.microsoft.com/office/drawing/2014/main" id="{21E818A2-9F88-0241-8D8F-CFE7C268C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08" y="4747908"/>
            <a:ext cx="383980" cy="383980"/>
          </a:xfrm>
          <a:prstGeom prst="rect">
            <a:avLst/>
          </a:prstGeom>
        </p:spPr>
      </p:pic>
      <p:pic>
        <p:nvPicPr>
          <p:cNvPr id="16" name="Google Shape;181;p21">
            <a:extLst>
              <a:ext uri="{FF2B5EF4-FFF2-40B4-BE49-F238E27FC236}">
                <a16:creationId xmlns:a16="http://schemas.microsoft.com/office/drawing/2014/main" id="{DFAA2EC6-2620-2C44-B031-58F0EAD2F8E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9625" y="3989711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2FED73-225C-6E4C-B9F8-246C7EA5467B}"/>
              </a:ext>
            </a:extLst>
          </p:cNvPr>
          <p:cNvSpPr/>
          <p:nvPr/>
        </p:nvSpPr>
        <p:spPr>
          <a:xfrm>
            <a:off x="8207525" y="4812271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F7117-8108-B446-83B0-F052A3D7715E}"/>
              </a:ext>
            </a:extLst>
          </p:cNvPr>
          <p:cNvSpPr txBox="1"/>
          <p:nvPr/>
        </p:nvSpPr>
        <p:spPr>
          <a:xfrm>
            <a:off x="382033" y="4882774"/>
            <a:ext cx="717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1- https://</a:t>
            </a:r>
            <a:r>
              <a:rPr lang="en-US" sz="900" err="1">
                <a:solidFill>
                  <a:schemeClr val="tx1"/>
                </a:solidFill>
              </a:rPr>
              <a:t>create.arduino.cc</a:t>
            </a:r>
            <a:r>
              <a:rPr lang="en-US" sz="900">
                <a:solidFill>
                  <a:schemeClr val="tx1"/>
                </a:solidFill>
              </a:rPr>
              <a:t>/</a:t>
            </a:r>
            <a:r>
              <a:rPr lang="en-US" sz="900" err="1">
                <a:solidFill>
                  <a:schemeClr val="tx1"/>
                </a:solidFill>
              </a:rPr>
              <a:t>projecthub</a:t>
            </a:r>
            <a:r>
              <a:rPr lang="en-US" sz="900">
                <a:solidFill>
                  <a:schemeClr val="tx1"/>
                </a:solidFill>
              </a:rPr>
              <a:t>/sakshambhutani2001/touchfree-automated-temperature-checkup-and-mask-detection-2cc337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4970">
        <p14:prism/>
      </p:transition>
    </mc:Choice>
    <mc:Fallback>
      <p:transition spd="slow" advClick="0" advTm="549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311700" y="1119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>
                <a:solidFill>
                  <a:srgbClr val="FFFFFF"/>
                </a:solidFill>
              </a:rPr>
              <a:t>Camera Adjustment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0" y="376100"/>
            <a:ext cx="91440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Solution 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272" y="1049807"/>
            <a:ext cx="3442911" cy="17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90" y="2936564"/>
            <a:ext cx="3442911" cy="185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6647" y="2913654"/>
            <a:ext cx="3442911" cy="185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2324" y="65164"/>
            <a:ext cx="1286550" cy="12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Recording Mar 26, 2021 at 3:18:45 AM" descr="Audio Recording Mar 26, 2021 at 3:18:45 AM">
            <a:hlinkClick r:id="" action="ppaction://media"/>
            <a:extLst>
              <a:ext uri="{FF2B5EF4-FFF2-40B4-BE49-F238E27FC236}">
                <a16:creationId xmlns:a16="http://schemas.microsoft.com/office/drawing/2014/main" id="{DF7E7CCA-0950-0E4C-AEEB-75CAB3ECD8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010" y="4706400"/>
            <a:ext cx="468048" cy="468048"/>
          </a:xfrm>
          <a:prstGeom prst="rect">
            <a:avLst/>
          </a:prstGeom>
        </p:spPr>
      </p:pic>
      <p:pic>
        <p:nvPicPr>
          <p:cNvPr id="11" name="Google Shape;181;p21">
            <a:extLst>
              <a:ext uri="{FF2B5EF4-FFF2-40B4-BE49-F238E27FC236}">
                <a16:creationId xmlns:a16="http://schemas.microsoft.com/office/drawing/2014/main" id="{C9820304-5EDD-E247-BEF0-538CCEE5BBF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7982" y="3955502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90D8AD-F4B9-694F-87EB-F89842CED6D4}"/>
              </a:ext>
            </a:extLst>
          </p:cNvPr>
          <p:cNvSpPr/>
          <p:nvPr/>
        </p:nvSpPr>
        <p:spPr>
          <a:xfrm>
            <a:off x="8150295" y="4824159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F141A-0554-4155-AC22-D83B20E41C75}"/>
              </a:ext>
            </a:extLst>
          </p:cNvPr>
          <p:cNvSpPr txBox="1"/>
          <p:nvPr/>
        </p:nvSpPr>
        <p:spPr>
          <a:xfrm>
            <a:off x="508829" y="4827029"/>
            <a:ext cx="551443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1- https://www.cbc.ca/news/health/height-growth-canada-1.3695398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6060">
        <p14:prism/>
      </p:transition>
    </mc:Choice>
    <mc:Fallback>
      <p:transition spd="slow" advClick="0" advTm="160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852170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>
                <a:solidFill>
                  <a:srgbClr val="FFFFFF"/>
                </a:solidFill>
              </a:rPr>
              <a:t>Face Mask Detection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4294967295"/>
          </p:nvPr>
        </p:nvSpPr>
        <p:spPr>
          <a:xfrm>
            <a:off x="0" y="376100"/>
            <a:ext cx="91440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Solution 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79" y="1829199"/>
            <a:ext cx="2167367" cy="132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7520" y="1851234"/>
            <a:ext cx="2167367" cy="130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3303" y="1851236"/>
            <a:ext cx="2167367" cy="130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7251" y="215221"/>
            <a:ext cx="1406750" cy="9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7575" y="3789975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8196500" y="4624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/>
          </a:p>
        </p:txBody>
      </p:sp>
      <p:pic>
        <p:nvPicPr>
          <p:cNvPr id="2" name="Audio Recording Mar 26, 2021 at 3:21:44 AM" descr="Audio Recording Mar 26, 2021 at 3:21:44 AM">
            <a:hlinkClick r:id="" action="ppaction://media"/>
            <a:extLst>
              <a:ext uri="{FF2B5EF4-FFF2-40B4-BE49-F238E27FC236}">
                <a16:creationId xmlns:a16="http://schemas.microsoft.com/office/drawing/2014/main" id="{AEB3DD5B-BB2E-4148-9536-6ECE27CA3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5980" y="4707513"/>
            <a:ext cx="414238" cy="414238"/>
          </a:xfrm>
          <a:prstGeom prst="rect">
            <a:avLst/>
          </a:prstGeom>
        </p:spPr>
      </p:pic>
      <p:sp>
        <p:nvSpPr>
          <p:cNvPr id="7" name="Up Ribbon 6">
            <a:extLst>
              <a:ext uri="{FF2B5EF4-FFF2-40B4-BE49-F238E27FC236}">
                <a16:creationId xmlns:a16="http://schemas.microsoft.com/office/drawing/2014/main" id="{DDC68296-4013-DD4A-92C6-D72F8CEA94B0}"/>
              </a:ext>
            </a:extLst>
          </p:cNvPr>
          <p:cNvSpPr/>
          <p:nvPr/>
        </p:nvSpPr>
        <p:spPr>
          <a:xfrm>
            <a:off x="5763303" y="3360473"/>
            <a:ext cx="2366128" cy="999241"/>
          </a:xfrm>
          <a:prstGeom prst="ribbon2">
            <a:avLst/>
          </a:prstGeom>
          <a:solidFill>
            <a:srgbClr val="F20000"/>
          </a:solidFill>
          <a:ln>
            <a:solidFill>
              <a:srgbClr val="6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100% No Face Coverage</a:t>
            </a:r>
          </a:p>
        </p:txBody>
      </p:sp>
      <p:sp>
        <p:nvSpPr>
          <p:cNvPr id="20" name="Up Ribbon 19">
            <a:extLst>
              <a:ext uri="{FF2B5EF4-FFF2-40B4-BE49-F238E27FC236}">
                <a16:creationId xmlns:a16="http://schemas.microsoft.com/office/drawing/2014/main" id="{5F1EB130-8F92-7947-A87E-0887C75B5BC9}"/>
              </a:ext>
            </a:extLst>
          </p:cNvPr>
          <p:cNvSpPr/>
          <p:nvPr/>
        </p:nvSpPr>
        <p:spPr>
          <a:xfrm>
            <a:off x="3139521" y="3360473"/>
            <a:ext cx="2366128" cy="999241"/>
          </a:xfrm>
          <a:prstGeom prst="ribbon2">
            <a:avLst/>
          </a:prstGeom>
          <a:solidFill>
            <a:srgbClr val="A1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77.5% of the Face is not Covered</a:t>
            </a:r>
          </a:p>
        </p:txBody>
      </p:sp>
      <p:sp>
        <p:nvSpPr>
          <p:cNvPr id="21" name="Up Ribbon 20">
            <a:extLst>
              <a:ext uri="{FF2B5EF4-FFF2-40B4-BE49-F238E27FC236}">
                <a16:creationId xmlns:a16="http://schemas.microsoft.com/office/drawing/2014/main" id="{C3C385E4-BAE9-504F-8D52-2CF53AF274C9}"/>
              </a:ext>
            </a:extLst>
          </p:cNvPr>
          <p:cNvSpPr/>
          <p:nvPr/>
        </p:nvSpPr>
        <p:spPr>
          <a:xfrm>
            <a:off x="431737" y="3360473"/>
            <a:ext cx="2366128" cy="999241"/>
          </a:xfrm>
          <a:prstGeom prst="ribbon2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100% Face Coverage</a:t>
            </a:r>
          </a:p>
        </p:txBody>
      </p:sp>
      <p:pic>
        <p:nvPicPr>
          <p:cNvPr id="6" name="Picture 7" descr="Shape&#10;&#10;Description automatically generated">
            <a:extLst>
              <a:ext uri="{FF2B5EF4-FFF2-40B4-BE49-F238E27FC236}">
                <a16:creationId xmlns:a16="http://schemas.microsoft.com/office/drawing/2014/main" id="{9429D2AE-613E-4013-9383-9F17697038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003" y="4567482"/>
            <a:ext cx="7607161" cy="24017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8FBD0CB-7E17-4DBB-A322-9D413252A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120908"/>
              </p:ext>
            </p:extLst>
          </p:nvPr>
        </p:nvGraphicFramePr>
        <p:xfrm>
          <a:off x="37271" y="4578211"/>
          <a:ext cx="1480521" cy="243840"/>
        </p:xfrm>
        <a:graphic>
          <a:graphicData uri="http://schemas.openxmlformats.org/drawingml/2006/table">
            <a:tbl>
              <a:tblPr firstRow="1" bandRow="1">
                <a:tableStyleId>{A46F2EF4-5B6F-48E9-BC39-3811388BAD05}</a:tableStyleId>
              </a:tblPr>
              <a:tblGrid>
                <a:gridCol w="1480521">
                  <a:extLst>
                    <a:ext uri="{9D8B030D-6E8A-4147-A177-3AD203B41FA5}">
                      <a16:colId xmlns:a16="http://schemas.microsoft.com/office/drawing/2014/main" val="22921072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22860" dir="5400000" algn="tl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100%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44011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668CA7E-A059-4714-B32A-22315FB24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45986"/>
              </p:ext>
            </p:extLst>
          </p:nvPr>
        </p:nvGraphicFramePr>
        <p:xfrm>
          <a:off x="4261400" y="4571999"/>
          <a:ext cx="1480521" cy="243840"/>
        </p:xfrm>
        <a:graphic>
          <a:graphicData uri="http://schemas.openxmlformats.org/drawingml/2006/table">
            <a:tbl>
              <a:tblPr firstRow="1" bandRow="1">
                <a:tableStyleId>{A46F2EF4-5B6F-48E9-BC39-3811388BAD05}</a:tableStyleId>
              </a:tblPr>
              <a:tblGrid>
                <a:gridCol w="1480521">
                  <a:extLst>
                    <a:ext uri="{9D8B030D-6E8A-4147-A177-3AD203B41FA5}">
                      <a16:colId xmlns:a16="http://schemas.microsoft.com/office/drawing/2014/main" val="22921072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22860" dir="5400000" algn="tl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77.5%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440111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B4FC854-CD7A-4F47-9F78-CE557F1F7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85501"/>
              </p:ext>
            </p:extLst>
          </p:nvPr>
        </p:nvGraphicFramePr>
        <p:xfrm>
          <a:off x="6994661" y="4571999"/>
          <a:ext cx="1480521" cy="243840"/>
        </p:xfrm>
        <a:graphic>
          <a:graphicData uri="http://schemas.openxmlformats.org/drawingml/2006/table">
            <a:tbl>
              <a:tblPr firstRow="1" bandRow="1">
                <a:tableStyleId>{A46F2EF4-5B6F-48E9-BC39-3811388BAD05}</a:tableStyleId>
              </a:tblPr>
              <a:tblGrid>
                <a:gridCol w="1480521">
                  <a:extLst>
                    <a:ext uri="{9D8B030D-6E8A-4147-A177-3AD203B41FA5}">
                      <a16:colId xmlns:a16="http://schemas.microsoft.com/office/drawing/2014/main" val="22921072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22860" dir="5400000" algn="tl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0%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4401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7340">
        <p14:prism/>
      </p:transition>
    </mc:Choice>
    <mc:Fallback>
      <p:transition spd="slow" advClick="0" advTm="17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b="1" i="1">
                <a:solidFill>
                  <a:srgbClr val="FFFFFF"/>
                </a:solidFill>
              </a:rPr>
              <a:t>Counter Functionality 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0" y="340275"/>
            <a:ext cx="91440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Design Solution 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25" descr="Diagram&#10;&#10;Description automatically 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933" y="1649875"/>
            <a:ext cx="3925059" cy="30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4425" y="192175"/>
            <a:ext cx="1425025" cy="8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6937" y="3842850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8169225" y="4660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/>
          </a:p>
        </p:txBody>
      </p:sp>
      <p:pic>
        <p:nvPicPr>
          <p:cNvPr id="3" name="Audio Recording Mar 26, 2021 at 6:20:56 PM" descr="Audio Recording Mar 26, 2021 at 6:20:56 PM">
            <a:hlinkClick r:id="" action="ppaction://media"/>
            <a:extLst>
              <a:ext uri="{FF2B5EF4-FFF2-40B4-BE49-F238E27FC236}">
                <a16:creationId xmlns:a16="http://schemas.microsoft.com/office/drawing/2014/main" id="{68498D46-BBB7-B54C-A863-2183667F1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438" y="4670299"/>
            <a:ext cx="470350" cy="47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2160">
        <p14:prism/>
      </p:transition>
    </mc:Choice>
    <mc:Fallback>
      <p:transition spd="slow" advClick="0" advTm="12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3806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" b="1" i="1">
                <a:solidFill>
                  <a:srgbClr val="FFFFFF"/>
                </a:solidFill>
              </a:rPr>
              <a:t>Door Barrier control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0" y="331613"/>
            <a:ext cx="91440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Solution 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924" y="187350"/>
            <a:ext cx="1947124" cy="96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7517" y="1697282"/>
            <a:ext cx="3594755" cy="287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7924" y="3908838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8169225" y="4677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1D68FB-073D-2949-B408-2FE4D5F00D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550673"/>
              </p:ext>
            </p:extLst>
          </p:nvPr>
        </p:nvGraphicFramePr>
        <p:xfrm>
          <a:off x="571892" y="1697283"/>
          <a:ext cx="3594755" cy="2925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Audio Recording Mar 26, 2021 at 6:49:27 PM" descr="Audio Recording Mar 26, 2021 at 6:49:27 PM">
            <a:hlinkClick r:id="" action="ppaction://media"/>
            <a:extLst>
              <a:ext uri="{FF2B5EF4-FFF2-40B4-BE49-F238E27FC236}">
                <a16:creationId xmlns:a16="http://schemas.microsoft.com/office/drawing/2014/main" id="{CBF6132C-D30A-A544-8412-661A282AB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6550" y="4677250"/>
            <a:ext cx="426457" cy="426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B4B04D-872F-9944-8152-EA31BD7840A0}"/>
              </a:ext>
            </a:extLst>
          </p:cNvPr>
          <p:cNvSpPr txBox="1"/>
          <p:nvPr/>
        </p:nvSpPr>
        <p:spPr>
          <a:xfrm>
            <a:off x="502762" y="4896493"/>
            <a:ext cx="35947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1- https://</a:t>
            </a:r>
            <a:r>
              <a:rPr lang="en-US" sz="900" err="1">
                <a:solidFill>
                  <a:schemeClr val="tx1"/>
                </a:solidFill>
              </a:rPr>
              <a:t>forum.arduino.cc</a:t>
            </a:r>
            <a:r>
              <a:rPr lang="en-US" sz="900">
                <a:solidFill>
                  <a:schemeClr val="tx1"/>
                </a:solidFill>
              </a:rPr>
              <a:t>/</a:t>
            </a:r>
            <a:r>
              <a:rPr lang="en-US" sz="900" err="1">
                <a:solidFill>
                  <a:schemeClr val="tx1"/>
                </a:solidFill>
              </a:rPr>
              <a:t>index.php?topic</a:t>
            </a:r>
            <a:r>
              <a:rPr lang="en-US" sz="900">
                <a:solidFill>
                  <a:schemeClr val="tx1"/>
                </a:solidFill>
              </a:rPr>
              <a:t>=414908.0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2270">
        <p14:prism/>
      </p:transition>
    </mc:Choice>
    <mc:Fallback>
      <p:transition spd="slow" advClick="0" advTm="222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1103" y="221395"/>
            <a:ext cx="9141794" cy="572700"/>
          </a:xfrm>
          <a:prstGeom prst="rect">
            <a:avLst/>
          </a:prstGeom>
          <a:solidFill>
            <a:srgbClr val="183F62"/>
          </a:solidFill>
          <a:ln>
            <a:solidFill>
              <a:srgbClr val="183F62"/>
            </a:solidFill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b="1"/>
              <a:t>Design </a:t>
            </a:r>
            <a:r>
              <a:rPr lang="en-CA" b="1"/>
              <a:t>Defence - </a:t>
            </a:r>
            <a:r>
              <a:rPr lang="en" b="1"/>
              <a:t>Functionality</a:t>
            </a:r>
            <a:endParaRPr lang="en-CA" b="1"/>
          </a:p>
        </p:txBody>
      </p:sp>
      <p:pic>
        <p:nvPicPr>
          <p:cNvPr id="3" name="Google Shape;208;p23">
            <a:extLst>
              <a:ext uri="{FF2B5EF4-FFF2-40B4-BE49-F238E27FC236}">
                <a16:creationId xmlns:a16="http://schemas.microsoft.com/office/drawing/2014/main" id="{25F6FD07-1FE5-4E1A-8435-467902008A1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897" y="1315618"/>
            <a:ext cx="975953" cy="99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2;p2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5EB447F5-CCF3-4BBC-BA19-FFDA1502DF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2463" y="1465626"/>
            <a:ext cx="1102004" cy="63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39F44E31-E022-49F0-8BE3-ACB745B2C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40" y="1153549"/>
            <a:ext cx="1083169" cy="1083169"/>
          </a:xfrm>
          <a:prstGeom prst="rect">
            <a:avLst/>
          </a:prstGeom>
        </p:spPr>
      </p:pic>
      <p:pic>
        <p:nvPicPr>
          <p:cNvPr id="10" name="Google Shape;241;p26">
            <a:extLst>
              <a:ext uri="{FF2B5EF4-FFF2-40B4-BE49-F238E27FC236}">
                <a16:creationId xmlns:a16="http://schemas.microsoft.com/office/drawing/2014/main" id="{8814F599-87BC-46D8-BD4D-3D39F591FDF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5104" y="1467013"/>
            <a:ext cx="1468804" cy="691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8FA7FE48-308B-4D67-838E-1DD1A290A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52831"/>
              </p:ext>
            </p:extLst>
          </p:nvPr>
        </p:nvGraphicFramePr>
        <p:xfrm>
          <a:off x="303392" y="2238093"/>
          <a:ext cx="8528832" cy="2323659"/>
        </p:xfrm>
        <a:graphic>
          <a:graphicData uri="http://schemas.openxmlformats.org/drawingml/2006/table">
            <a:tbl>
              <a:tblPr firstRow="1" bandRow="1">
                <a:tableStyleId>{A46F2EF4-5B6F-48E9-BC39-3811388BAD05}</a:tableStyleId>
              </a:tblPr>
              <a:tblGrid>
                <a:gridCol w="2132208">
                  <a:extLst>
                    <a:ext uri="{9D8B030D-6E8A-4147-A177-3AD203B41FA5}">
                      <a16:colId xmlns:a16="http://schemas.microsoft.com/office/drawing/2014/main" val="4005543206"/>
                    </a:ext>
                  </a:extLst>
                </a:gridCol>
                <a:gridCol w="2132208">
                  <a:extLst>
                    <a:ext uri="{9D8B030D-6E8A-4147-A177-3AD203B41FA5}">
                      <a16:colId xmlns:a16="http://schemas.microsoft.com/office/drawing/2014/main" val="2967449090"/>
                    </a:ext>
                  </a:extLst>
                </a:gridCol>
                <a:gridCol w="2132208">
                  <a:extLst>
                    <a:ext uri="{9D8B030D-6E8A-4147-A177-3AD203B41FA5}">
                      <a16:colId xmlns:a16="http://schemas.microsoft.com/office/drawing/2014/main" val="1553035954"/>
                    </a:ext>
                  </a:extLst>
                </a:gridCol>
                <a:gridCol w="2132208">
                  <a:extLst>
                    <a:ext uri="{9D8B030D-6E8A-4147-A177-3AD203B41FA5}">
                      <a16:colId xmlns:a16="http://schemas.microsoft.com/office/drawing/2014/main" val="3654125993"/>
                    </a:ext>
                  </a:extLst>
                </a:gridCol>
              </a:tblGrid>
              <a:tr h="2323659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Temperature &amp; mask detection</a:t>
                      </a: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lnSpc>
                          <a:spcPct val="100000"/>
                        </a:lnSpc>
                        <a:buClr>
                          <a:schemeClr val="tx1"/>
                        </a:buClr>
                        <a:buFont typeface="Wingdings" pitchFamily="2" charset="2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Accuracy – 98%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Clr>
                          <a:schemeClr val="tx1"/>
                        </a:buClr>
                        <a:buFont typeface="Wingdings" pitchFamily="2" charset="2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¾ of LCD screen – light source during night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 Camera</a:t>
                      </a:r>
                    </a:p>
                    <a:p>
                      <a:pPr marL="0" indent="0" algn="l"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tx1"/>
                        </a:buClr>
                        <a:buFont typeface="Wingdings" pitchFamily="2" charset="2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Average height – 1.78 m [1]</a:t>
                      </a:r>
                    </a:p>
                    <a:p>
                      <a:pPr marL="285750" indent="-285750" algn="l">
                        <a:buClr>
                          <a:schemeClr val="tx1"/>
                        </a:buClr>
                        <a:buFont typeface="Wingdings" pitchFamily="2" charset="2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Servo motors – Tilt according to height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Barrier Gate</a:t>
                      </a:r>
                    </a:p>
                    <a:p>
                      <a:pPr marL="0" indent="0" algn="l"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tx1"/>
                        </a:buClr>
                        <a:buFont typeface="Wingdings" pitchFamily="2" charset="2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More than 10 million cycles</a:t>
                      </a:r>
                    </a:p>
                    <a:p>
                      <a:pPr marL="285750" indent="-285750" algn="l">
                        <a:buClr>
                          <a:schemeClr val="tx1"/>
                        </a:buClr>
                        <a:buFont typeface="Wingdings" pitchFamily="2" charset="2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Accessibility – at least 950 mm [2]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Counter</a:t>
                      </a:r>
                    </a:p>
                    <a:p>
                      <a:pPr marL="0" indent="0" algn="l"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endParaRPr lang="en-US" b="1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tx1"/>
                        </a:buClr>
                        <a:buFont typeface="Wingdings" pitchFamily="2" charset="2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Unaffected by dust and sunlight</a:t>
                      </a:r>
                    </a:p>
                    <a:p>
                      <a:pPr marL="285750" indent="-285750" algn="l">
                        <a:buClr>
                          <a:schemeClr val="tx1"/>
                        </a:buClr>
                        <a:buFont typeface="Wingdings" pitchFamily="2" charset="2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Accuracy within 3mm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371226"/>
                  </a:ext>
                </a:extLst>
              </a:tr>
            </a:tbl>
          </a:graphicData>
        </a:graphic>
      </p:graphicFrame>
      <p:pic>
        <p:nvPicPr>
          <p:cNvPr id="2" name="Google Shape;245;p26">
            <a:extLst>
              <a:ext uri="{FF2B5EF4-FFF2-40B4-BE49-F238E27FC236}">
                <a16:creationId xmlns:a16="http://schemas.microsoft.com/office/drawing/2014/main" id="{08EB163F-2CCF-4B14-A3B9-3D1E5D94596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4467" y="3949077"/>
            <a:ext cx="750225" cy="8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6;p26">
            <a:extLst>
              <a:ext uri="{FF2B5EF4-FFF2-40B4-BE49-F238E27FC236}">
                <a16:creationId xmlns:a16="http://schemas.microsoft.com/office/drawing/2014/main" id="{F90A815F-4E5B-4B4A-8414-24C556016949}"/>
              </a:ext>
            </a:extLst>
          </p:cNvPr>
          <p:cNvSpPr txBox="1"/>
          <p:nvPr/>
        </p:nvSpPr>
        <p:spPr>
          <a:xfrm>
            <a:off x="8216850" y="4743300"/>
            <a:ext cx="101287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/>
          </a:p>
        </p:txBody>
      </p:sp>
      <p:pic>
        <p:nvPicPr>
          <p:cNvPr id="7" name="S1">
            <a:hlinkClick r:id="" action="ppaction://media"/>
            <a:extLst>
              <a:ext uri="{FF2B5EF4-FFF2-40B4-BE49-F238E27FC236}">
                <a16:creationId xmlns:a16="http://schemas.microsoft.com/office/drawing/2014/main" id="{06130154-A93B-410F-8F37-28C7819B9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382" y="4677250"/>
            <a:ext cx="392019" cy="392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641C2-BA75-4447-8093-B8FCA7B92D1C}"/>
              </a:ext>
            </a:extLst>
          </p:cNvPr>
          <p:cNvSpPr txBox="1"/>
          <p:nvPr/>
        </p:nvSpPr>
        <p:spPr>
          <a:xfrm>
            <a:off x="628797" y="4873259"/>
            <a:ext cx="649569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FFFFFF"/>
                </a:solidFill>
              </a:rPr>
              <a:t>2- https://guelph.ca/wp-content/uploads/Guelph_FADM_2015-06-30-FINAL.pdf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68E87-4AB6-467F-ADE7-37D5585A129D}"/>
              </a:ext>
            </a:extLst>
          </p:cNvPr>
          <p:cNvSpPr txBox="1"/>
          <p:nvPr/>
        </p:nvSpPr>
        <p:spPr>
          <a:xfrm>
            <a:off x="633068" y="4715214"/>
            <a:ext cx="551443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1- https://www.cbc.ca/news/health/height-growth-canada-1.3695398</a:t>
            </a:r>
          </a:p>
        </p:txBody>
      </p:sp>
    </p:spTree>
    <p:extLst>
      <p:ext uri="{BB962C8B-B14F-4D97-AF65-F5344CB8AC3E}">
        <p14:creationId xmlns:p14="http://schemas.microsoft.com/office/powerpoint/2010/main" val="93923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66410">
        <p14:prism/>
      </p:transition>
    </mc:Choice>
    <mc:Fallback>
      <p:transition spd="slow" advClick="0" advTm="66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1103" y="215183"/>
            <a:ext cx="9141794" cy="572700"/>
          </a:xfrm>
          <a:prstGeom prst="rect">
            <a:avLst/>
          </a:prstGeom>
          <a:solidFill>
            <a:srgbClr val="183F62"/>
          </a:solidFill>
          <a:ln>
            <a:solidFill>
              <a:srgbClr val="183F62"/>
            </a:solidFill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b="1"/>
              <a:t>Design </a:t>
            </a:r>
            <a:r>
              <a:rPr lang="en-CA" b="1"/>
              <a:t>Defence - </a:t>
            </a:r>
            <a:r>
              <a:rPr lang="en" b="1"/>
              <a:t>Functionality</a:t>
            </a:r>
            <a:endParaRPr lang="en-CA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6F6A7-0495-499D-AB7D-4B7EAEC94273}"/>
              </a:ext>
            </a:extLst>
          </p:cNvPr>
          <p:cNvSpPr txBox="1"/>
          <p:nvPr/>
        </p:nvSpPr>
        <p:spPr>
          <a:xfrm>
            <a:off x="191938" y="865876"/>
            <a:ext cx="33362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</a:rPr>
              <a:t>Materials Selected</a:t>
            </a:r>
            <a:endParaRPr lang="en-US" sz="240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B1C4EDE-2019-48C2-AF6C-69B3555DE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8586"/>
              </p:ext>
            </p:extLst>
          </p:nvPr>
        </p:nvGraphicFramePr>
        <p:xfrm>
          <a:off x="248009" y="1488056"/>
          <a:ext cx="8509294" cy="2692218"/>
        </p:xfrm>
        <a:graphic>
          <a:graphicData uri="http://schemas.openxmlformats.org/drawingml/2006/table">
            <a:tbl>
              <a:tblPr firstRow="1" bandRow="1">
                <a:tableStyleId>{A46F2EF4-5B6F-48E9-BC39-3811388BAD05}</a:tableStyleId>
              </a:tblPr>
              <a:tblGrid>
                <a:gridCol w="2836431">
                  <a:extLst>
                    <a:ext uri="{9D8B030D-6E8A-4147-A177-3AD203B41FA5}">
                      <a16:colId xmlns:a16="http://schemas.microsoft.com/office/drawing/2014/main" val="2338905138"/>
                    </a:ext>
                  </a:extLst>
                </a:gridCol>
                <a:gridCol w="2017058">
                  <a:extLst>
                    <a:ext uri="{9D8B030D-6E8A-4147-A177-3AD203B41FA5}">
                      <a16:colId xmlns:a16="http://schemas.microsoft.com/office/drawing/2014/main" val="1103549873"/>
                    </a:ext>
                  </a:extLst>
                </a:gridCol>
                <a:gridCol w="3655805">
                  <a:extLst>
                    <a:ext uri="{9D8B030D-6E8A-4147-A177-3AD203B41FA5}">
                      <a16:colId xmlns:a16="http://schemas.microsoft.com/office/drawing/2014/main" val="3035902035"/>
                    </a:ext>
                  </a:extLst>
                </a:gridCol>
              </a:tblGrid>
              <a:tr h="897406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Outer Casing and shaded LCD screen</a:t>
                      </a:r>
                      <a:endParaRPr lang="en-US" sz="1800" b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IP66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Wingdings"/>
                        <a:buChar char="v"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 algn="l">
                        <a:buClr>
                          <a:schemeClr val="tx1"/>
                        </a:buClr>
                        <a:buFont typeface="Wingdings" panose="020B0604020202020204" pitchFamily="34" charset="0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Weatherproof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687966"/>
                  </a:ext>
                </a:extLst>
              </a:tr>
              <a:tr h="8974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Barrier System</a:t>
                      </a:r>
                      <a:endParaRPr lang="en-US" sz="1800" b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316L Stainless steel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buClr>
                          <a:schemeClr val="tx1"/>
                        </a:buClr>
                        <a:buFont typeface="Wingdings"/>
                        <a:buChar char="v"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 algn="l">
                        <a:buClr>
                          <a:schemeClr val="tx1"/>
                        </a:buClr>
                        <a:buFont typeface="Wingdings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High corrosion resistance</a:t>
                      </a:r>
                    </a:p>
                    <a:p>
                      <a:pPr marL="285750" lvl="0" indent="-285750" algn="l">
                        <a:buClr>
                          <a:schemeClr val="tx1"/>
                        </a:buClr>
                        <a:buFont typeface="Wingdings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High Hardness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836459"/>
                  </a:ext>
                </a:extLst>
              </a:tr>
              <a:tr h="897406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Barrier gates and Camera Enclosure</a:t>
                      </a:r>
                      <a:endParaRPr lang="en-US" sz="1800" b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Polycarbonate Plastic</a:t>
                      </a:r>
                    </a:p>
                    <a:p>
                      <a:pPr lvl="0" algn="l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buClr>
                          <a:schemeClr val="tx1"/>
                        </a:buClr>
                        <a:buFont typeface="Wingdings"/>
                        <a:buChar char="v"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 algn="l">
                        <a:buClr>
                          <a:schemeClr val="tx1"/>
                        </a:buClr>
                        <a:buFont typeface="Wingdings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Weatherproof</a:t>
                      </a:r>
                    </a:p>
                    <a:p>
                      <a:pPr marL="285750" lvl="0" indent="-285750" algn="l">
                        <a:buClr>
                          <a:schemeClr val="tx1"/>
                        </a:buClr>
                        <a:buFont typeface="Wingdings"/>
                        <a:buChar char="v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Transparency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697441"/>
                  </a:ext>
                </a:extLst>
              </a:tr>
            </a:tbl>
          </a:graphicData>
        </a:graphic>
      </p:graphicFrame>
      <p:pic>
        <p:nvPicPr>
          <p:cNvPr id="5" name="S2">
            <a:hlinkClick r:id="" action="ppaction://media"/>
            <a:extLst>
              <a:ext uri="{FF2B5EF4-FFF2-40B4-BE49-F238E27FC236}">
                <a16:creationId xmlns:a16="http://schemas.microsoft.com/office/drawing/2014/main" id="{5A24EB62-2B38-49ED-A768-C22F422E0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546" y="4340788"/>
            <a:ext cx="606421" cy="606421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9C0B8878-50B9-4C0C-B636-9A3BE6E57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778" y="1790759"/>
            <a:ext cx="719784" cy="499564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C9AB5401-2157-4E32-9020-A5C2F1A87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4322" y="2898206"/>
            <a:ext cx="343779" cy="356203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A6774388-1107-472D-BBA6-0A55440B8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176" y="2740714"/>
            <a:ext cx="624924" cy="624924"/>
          </a:xfrm>
          <a:prstGeom prst="rect">
            <a:avLst/>
          </a:prstGeom>
        </p:spPr>
      </p:pic>
      <p:pic>
        <p:nvPicPr>
          <p:cNvPr id="13" name="Picture 8" descr="Icon&#10;&#10;Description automatically generated">
            <a:extLst>
              <a:ext uri="{FF2B5EF4-FFF2-40B4-BE49-F238E27FC236}">
                <a16:creationId xmlns:a16="http://schemas.microsoft.com/office/drawing/2014/main" id="{F485B75E-6C45-487F-920C-1370EFFF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778" y="3694993"/>
            <a:ext cx="719784" cy="499564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1AA3260E-C136-4E5C-B9C9-44041B07D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9953" y="3793435"/>
            <a:ext cx="352011" cy="352012"/>
          </a:xfrm>
          <a:prstGeom prst="rect">
            <a:avLst/>
          </a:prstGeom>
        </p:spPr>
      </p:pic>
      <p:pic>
        <p:nvPicPr>
          <p:cNvPr id="15" name="Google Shape;259;p28">
            <a:extLst>
              <a:ext uri="{FF2B5EF4-FFF2-40B4-BE49-F238E27FC236}">
                <a16:creationId xmlns:a16="http://schemas.microsoft.com/office/drawing/2014/main" id="{FF36D9F1-8402-004C-BDDB-3B8AFA88AEB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2575" y="3972234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60;p28">
            <a:extLst>
              <a:ext uri="{FF2B5EF4-FFF2-40B4-BE49-F238E27FC236}">
                <a16:creationId xmlns:a16="http://schemas.microsoft.com/office/drawing/2014/main" id="{4FB2F36E-5503-7145-8F7B-4355BF508E84}"/>
              </a:ext>
            </a:extLst>
          </p:cNvPr>
          <p:cNvSpPr txBox="1"/>
          <p:nvPr/>
        </p:nvSpPr>
        <p:spPr>
          <a:xfrm>
            <a:off x="8168002" y="4747109"/>
            <a:ext cx="97599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39889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1770">
        <p14:prism/>
      </p:transition>
    </mc:Choice>
    <mc:Fallback>
      <p:transition spd="slow" advClick="0" advTm="417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1103" y="215183"/>
            <a:ext cx="9141794" cy="572700"/>
          </a:xfrm>
          <a:prstGeom prst="rect">
            <a:avLst/>
          </a:prstGeom>
          <a:solidFill>
            <a:srgbClr val="183F62"/>
          </a:solidFill>
          <a:ln>
            <a:solidFill>
              <a:srgbClr val="183F62"/>
            </a:solidFill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b="1"/>
              <a:t>Design </a:t>
            </a:r>
            <a:r>
              <a:rPr lang="en-CA" b="1"/>
              <a:t>Defence - Safety</a:t>
            </a:r>
            <a:endParaRPr lang="en" b="1"/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7698ABEA-298B-4CCC-BA7D-E7915E5B8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758" y="1272235"/>
            <a:ext cx="2765104" cy="1675280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9D3F6923-DE9C-40DC-8E11-ECA520D06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393" y="1245156"/>
            <a:ext cx="1700493" cy="1700493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CA8A926C-E305-4D43-8EC6-CB79A163D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27137"/>
              </p:ext>
            </p:extLst>
          </p:nvPr>
        </p:nvGraphicFramePr>
        <p:xfrm>
          <a:off x="247033" y="3291141"/>
          <a:ext cx="8649929" cy="1950338"/>
        </p:xfrm>
        <a:graphic>
          <a:graphicData uri="http://schemas.openxmlformats.org/drawingml/2006/table">
            <a:tbl>
              <a:tblPr firstRow="1" bandRow="1">
                <a:tableStyleId>{A46F2EF4-5B6F-48E9-BC39-3811388BAD05}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3250107525"/>
                    </a:ext>
                  </a:extLst>
                </a:gridCol>
                <a:gridCol w="2838448">
                  <a:extLst>
                    <a:ext uri="{9D8B030D-6E8A-4147-A177-3AD203B41FA5}">
                      <a16:colId xmlns:a16="http://schemas.microsoft.com/office/drawing/2014/main" val="864776345"/>
                    </a:ext>
                  </a:extLst>
                </a:gridCol>
                <a:gridCol w="3258781">
                  <a:extLst>
                    <a:ext uri="{9D8B030D-6E8A-4147-A177-3AD203B41FA5}">
                      <a16:colId xmlns:a16="http://schemas.microsoft.com/office/drawing/2014/main" val="2275063989"/>
                    </a:ext>
                  </a:extLst>
                </a:gridCol>
              </a:tblGrid>
              <a:tr h="195033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Protective Shield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between Barrier Systems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High Accuracy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– Increases safety of those who access the store</a:t>
                      </a: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</a:rPr>
                        <a:t>Hand Sanitizer Station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along with the Barrier System</a:t>
                      </a: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79196"/>
                  </a:ext>
                </a:extLst>
              </a:tr>
            </a:tbl>
          </a:graphicData>
        </a:graphic>
      </p:graphicFrame>
      <p:pic>
        <p:nvPicPr>
          <p:cNvPr id="2" name="3slide">
            <a:hlinkClick r:id="" action="ppaction://media"/>
            <a:extLst>
              <a:ext uri="{FF2B5EF4-FFF2-40B4-BE49-F238E27FC236}">
                <a16:creationId xmlns:a16="http://schemas.microsoft.com/office/drawing/2014/main" id="{E8EB57DB-2944-4C31-8B45-C5A19CA66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72" y="4617221"/>
            <a:ext cx="435722" cy="43572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E3F61E-8DBF-4271-BDF7-59C05F8D1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94" y="1262710"/>
            <a:ext cx="1694330" cy="1675280"/>
          </a:xfrm>
          <a:prstGeom prst="rect">
            <a:avLst/>
          </a:prstGeom>
        </p:spPr>
      </p:pic>
      <p:pic>
        <p:nvPicPr>
          <p:cNvPr id="11" name="Google Shape;259;p28">
            <a:extLst>
              <a:ext uri="{FF2B5EF4-FFF2-40B4-BE49-F238E27FC236}">
                <a16:creationId xmlns:a16="http://schemas.microsoft.com/office/drawing/2014/main" id="{5F4D10DD-B3D0-9141-80EE-B3693CE153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1472" y="3968425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60;p28">
            <a:extLst>
              <a:ext uri="{FF2B5EF4-FFF2-40B4-BE49-F238E27FC236}">
                <a16:creationId xmlns:a16="http://schemas.microsoft.com/office/drawing/2014/main" id="{FDF1D8B3-6EE4-964F-B05E-CD7ECC029816}"/>
              </a:ext>
            </a:extLst>
          </p:cNvPr>
          <p:cNvSpPr txBox="1"/>
          <p:nvPr/>
        </p:nvSpPr>
        <p:spPr>
          <a:xfrm>
            <a:off x="8166899" y="4743300"/>
            <a:ext cx="97599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15280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7880">
        <p14:prism/>
      </p:transition>
    </mc:Choice>
    <mc:Fallback>
      <p:transition spd="slow" advClick="0" advTm="27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1103" y="215183"/>
            <a:ext cx="9141794" cy="572700"/>
          </a:xfrm>
          <a:prstGeom prst="rect">
            <a:avLst/>
          </a:prstGeom>
          <a:solidFill>
            <a:srgbClr val="183F62"/>
          </a:solidFill>
          <a:ln>
            <a:solidFill>
              <a:srgbClr val="183F62"/>
            </a:solidFill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b="1"/>
              <a:t>Design </a:t>
            </a:r>
            <a:r>
              <a:rPr lang="en-CA" b="1"/>
              <a:t>Defence – Risks and Uncertainties</a:t>
            </a:r>
            <a:endParaRPr lang="en" b="1" err="1"/>
          </a:p>
        </p:txBody>
      </p:sp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CE7B15AD-8B90-4DD5-BD5C-C964D86B2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55" y="958477"/>
            <a:ext cx="1373757" cy="1371866"/>
          </a:xfrm>
          <a:prstGeom prst="rect">
            <a:avLst/>
          </a:prstGeom>
        </p:spPr>
      </p:pic>
      <p:pic>
        <p:nvPicPr>
          <p:cNvPr id="8" name="Picture 11" descr="Icon&#10;&#10;Description automatically generated">
            <a:extLst>
              <a:ext uri="{FF2B5EF4-FFF2-40B4-BE49-F238E27FC236}">
                <a16:creationId xmlns:a16="http://schemas.microsoft.com/office/drawing/2014/main" id="{0C411791-92DF-4C47-89D6-5062DAA2D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004" y="919791"/>
            <a:ext cx="1632550" cy="164333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2AE374A-4D27-454F-B78E-59854A360C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92" b="5310"/>
          <a:stretch/>
        </p:blipFill>
        <p:spPr>
          <a:xfrm>
            <a:off x="5250730" y="2975123"/>
            <a:ext cx="2396616" cy="2023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A0B7C9-EB14-42C8-99ED-EC7031F3A84D}"/>
              </a:ext>
            </a:extLst>
          </p:cNvPr>
          <p:cNvSpPr txBox="1"/>
          <p:nvPr/>
        </p:nvSpPr>
        <p:spPr>
          <a:xfrm>
            <a:off x="5836" y="2985563"/>
            <a:ext cx="482432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</a:rPr>
              <a:t>Uncertainties- Store Location and Size</a:t>
            </a: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r>
              <a:rPr lang="en-US" sz="2000">
                <a:solidFill>
                  <a:schemeClr val="tx1"/>
                </a:solidFill>
              </a:rPr>
              <a:t>Solution : Customization of the design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2161F8-4A94-4513-B612-9FF8327D29F7}"/>
              </a:ext>
            </a:extLst>
          </p:cNvPr>
          <p:cNvSpPr txBox="1"/>
          <p:nvPr/>
        </p:nvSpPr>
        <p:spPr>
          <a:xfrm>
            <a:off x="4319043" y="958355"/>
            <a:ext cx="482432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</a:rPr>
              <a:t>Risk- More than one person entering the same gate at the same time </a:t>
            </a:r>
          </a:p>
          <a:p>
            <a:pPr algn="just"/>
            <a:endParaRPr lang="en-US" sz="2000">
              <a:solidFill>
                <a:schemeClr val="tx1"/>
              </a:solidFill>
            </a:endParaRPr>
          </a:p>
          <a:p>
            <a:pPr algn="just"/>
            <a:r>
              <a:rPr lang="en-US" sz="2000">
                <a:solidFill>
                  <a:schemeClr val="tx1"/>
                </a:solidFill>
              </a:rPr>
              <a:t>Solution : Cross check the outputs of the mask &amp; temperature detection and the counter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oice 069_sd">
            <a:hlinkClick r:id="" action="ppaction://media"/>
            <a:extLst>
              <a:ext uri="{FF2B5EF4-FFF2-40B4-BE49-F238E27FC236}">
                <a16:creationId xmlns:a16="http://schemas.microsoft.com/office/drawing/2014/main" id="{5EE767F1-6ED0-4B4F-89CE-1759819AF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667" y="4621996"/>
            <a:ext cx="475719" cy="475719"/>
          </a:xfrm>
          <a:prstGeom prst="rect">
            <a:avLst/>
          </a:prstGeom>
        </p:spPr>
      </p:pic>
      <p:pic>
        <p:nvPicPr>
          <p:cNvPr id="11" name="Google Shape;259;p28">
            <a:extLst>
              <a:ext uri="{FF2B5EF4-FFF2-40B4-BE49-F238E27FC236}">
                <a16:creationId xmlns:a16="http://schemas.microsoft.com/office/drawing/2014/main" id="{0EF610A0-1F52-604F-A8B3-A7B180B52DF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8108" y="4001226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60;p28">
            <a:extLst>
              <a:ext uri="{FF2B5EF4-FFF2-40B4-BE49-F238E27FC236}">
                <a16:creationId xmlns:a16="http://schemas.microsoft.com/office/drawing/2014/main" id="{CB11E38C-11F3-9A45-8113-C0B1A020C9D0}"/>
              </a:ext>
            </a:extLst>
          </p:cNvPr>
          <p:cNvSpPr txBox="1"/>
          <p:nvPr/>
        </p:nvSpPr>
        <p:spPr>
          <a:xfrm>
            <a:off x="8183535" y="4776101"/>
            <a:ext cx="97599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4135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9030">
        <p14:prism/>
      </p:transition>
    </mc:Choice>
    <mc:Fallback>
      <p:transition spd="slow" advClick="0" advTm="390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/>
        </p:nvSpPr>
        <p:spPr>
          <a:xfrm>
            <a:off x="144075" y="2342050"/>
            <a:ext cx="8691787" cy="2163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title"/>
          </p:nvPr>
        </p:nvSpPr>
        <p:spPr>
          <a:xfrm>
            <a:off x="0" y="213625"/>
            <a:ext cx="91371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Defence - Social Impacts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9864" y="3994788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8205291" y="4769663"/>
            <a:ext cx="97599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311700" y="1816725"/>
            <a:ext cx="984000" cy="984000"/>
          </a:xfrm>
          <a:prstGeom prst="ellipse">
            <a:avLst/>
          </a:prstGeom>
          <a:solidFill>
            <a:srgbClr val="349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2685150" y="1816725"/>
            <a:ext cx="984000" cy="984000"/>
          </a:xfrm>
          <a:prstGeom prst="ellipse">
            <a:avLst/>
          </a:prstGeom>
          <a:solidFill>
            <a:srgbClr val="349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5058600" y="1816725"/>
            <a:ext cx="984000" cy="984000"/>
          </a:xfrm>
          <a:prstGeom prst="ellipse">
            <a:avLst/>
          </a:prstGeom>
          <a:solidFill>
            <a:srgbClr val="349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7052150" y="1816725"/>
            <a:ext cx="984000" cy="984000"/>
          </a:xfrm>
          <a:prstGeom prst="ellipse">
            <a:avLst/>
          </a:prstGeom>
          <a:solidFill>
            <a:srgbClr val="349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2038" y="1992050"/>
            <a:ext cx="750225" cy="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250" y="1862275"/>
            <a:ext cx="892900" cy="8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5488" y="1933600"/>
            <a:ext cx="750225" cy="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7700" y="1862276"/>
            <a:ext cx="892900" cy="8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/>
          <p:nvPr/>
        </p:nvSpPr>
        <p:spPr>
          <a:xfrm>
            <a:off x="138150" y="2900500"/>
            <a:ext cx="133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Reduces Anxiety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2438550" y="2900500"/>
            <a:ext cx="14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Lower Infection rate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4696038" y="2900500"/>
            <a:ext cx="170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Less Hospitalizations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6769850" y="2900500"/>
            <a:ext cx="154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Promoting Safe Practices</a:t>
            </a:r>
            <a:endParaRPr lang="en" b="1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98E8C635-925E-4EA6-9149-8609470FD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11" y="4541609"/>
            <a:ext cx="534308" cy="485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5200">
        <p14:prism/>
      </p:transition>
    </mc:Choice>
    <mc:Fallback>
      <p:transition spd="slow" advClick="0" advTm="45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075" y="3928750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7977502" y="4703625"/>
            <a:ext cx="13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0" y="213625"/>
            <a:ext cx="9137100" cy="577462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32165" y="792248"/>
            <a:ext cx="6403800" cy="40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690025" y="3122125"/>
            <a:ext cx="519118" cy="18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951388" y="3122131"/>
            <a:ext cx="750225" cy="17185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5015678" y="786286"/>
            <a:ext cx="2188128" cy="1469947"/>
            <a:chOff x="3071431" y="2013856"/>
            <a:chExt cx="3006909" cy="1569618"/>
          </a:xfrm>
        </p:grpSpPr>
        <p:sp>
          <p:nvSpPr>
            <p:cNvPr id="68" name="Google Shape;68;p14"/>
            <p:cNvSpPr/>
            <p:nvPr/>
          </p:nvSpPr>
          <p:spPr>
            <a:xfrm rot="10800000" flipH="1">
              <a:off x="3071438" y="2013874"/>
              <a:ext cx="30069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3071431" y="2013856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Problem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3071440" y="2307522"/>
              <a:ext cx="30069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COVID-19 is putting frontline workers at risk as they work to ensure public health guidelines are being followed.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7197564" y="1837169"/>
            <a:ext cx="1946327" cy="1636315"/>
            <a:chOff x="5015938" y="2013869"/>
            <a:chExt cx="3001275" cy="1569606"/>
          </a:xfrm>
        </p:grpSpPr>
        <p:sp>
          <p:nvSpPr>
            <p:cNvPr id="72" name="Google Shape;72;p14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5025689" y="2013869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Implications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5016012" y="2286225"/>
              <a:ext cx="3001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This not only puts frontline workers’ lives at risk but also customers and other workers inside the store.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 rot="2265678">
            <a:off x="7027612" y="1806468"/>
            <a:ext cx="261577" cy="260385"/>
            <a:chOff x="4858109" y="2631368"/>
            <a:chExt cx="316442" cy="315000"/>
          </a:xfrm>
        </p:grpSpPr>
        <p:sp>
          <p:nvSpPr>
            <p:cNvPr id="76" name="Google Shape;76;p14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pic>
        <p:nvPicPr>
          <p:cNvPr id="21" name="Audio Recording Mar 26, 2021 at 3:45:38 AM" descr="Audio Recording Mar 26, 2021 at 3:45:38 AM">
            <a:hlinkClick r:id="" action="ppaction://media"/>
            <a:extLst>
              <a:ext uri="{FF2B5EF4-FFF2-40B4-BE49-F238E27FC236}">
                <a16:creationId xmlns:a16="http://schemas.microsoft.com/office/drawing/2014/main" id="{C380F379-A7C8-804F-B01B-C5FB738D5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4980" y="4684748"/>
            <a:ext cx="513016" cy="513016"/>
          </a:xfrm>
          <a:prstGeom prst="rect">
            <a:avLst/>
          </a:prstGeom>
        </p:spPr>
      </p:pic>
      <p:pic>
        <p:nvPicPr>
          <p:cNvPr id="22" name="Content Placeholder 4" descr="A picture containing person, wall, clothing, person&#10;&#10;Description automatically generated">
            <a:extLst>
              <a:ext uri="{FF2B5EF4-FFF2-40B4-BE49-F238E27FC236}">
                <a16:creationId xmlns:a16="http://schemas.microsoft.com/office/drawing/2014/main" id="{FCE992F9-2618-2846-A2DE-00BC7181CC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" b="24999"/>
          <a:stretch/>
        </p:blipFill>
        <p:spPr>
          <a:xfrm>
            <a:off x="80851" y="4349578"/>
            <a:ext cx="714129" cy="714129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0">
        <p14:prism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4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>
              <p:cMediaNode vol="80000" showWhenStopped="0">
                <p:cTn id="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0" y="213625"/>
            <a:ext cx="9132337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Defence - Economics 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536" y="3968425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8188963" y="4743300"/>
            <a:ext cx="13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94" name="Google Shape;294;p30"/>
          <p:cNvGraphicFramePr/>
          <p:nvPr>
            <p:extLst>
              <p:ext uri="{D42A27DB-BD31-4B8C-83A1-F6EECF244321}">
                <p14:modId xmlns:p14="http://schemas.microsoft.com/office/powerpoint/2010/main" val="3616610597"/>
              </p:ext>
            </p:extLst>
          </p:nvPr>
        </p:nvGraphicFramePr>
        <p:xfrm>
          <a:off x="1766427" y="942570"/>
          <a:ext cx="5160914" cy="3994688"/>
        </p:xfrm>
        <a:graphic>
          <a:graphicData uri="http://schemas.openxmlformats.org/drawingml/2006/table">
            <a:tbl>
              <a:tblPr>
                <a:noFill/>
                <a:tableStyleId>{A46F2EF4-5B6F-48E9-BC39-3811388BAD05}</a:tableStyleId>
              </a:tblPr>
              <a:tblGrid>
                <a:gridCol w="2574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2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B5394"/>
                          </a:solidFill>
                        </a:rPr>
                        <a:t>Items </a:t>
                      </a:r>
                      <a:endParaRPr sz="1600" b="1">
                        <a:solidFill>
                          <a:srgbClr val="0B5394"/>
                        </a:solidFill>
                      </a:endParaRP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B5394"/>
                          </a:solidFill>
                        </a:rPr>
                        <a:t>Cost (CAD$)</a:t>
                      </a:r>
                      <a:endParaRPr sz="1600" b="1">
                        <a:solidFill>
                          <a:srgbClr val="0B5394"/>
                        </a:solidFill>
                      </a:endParaRP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Raspberry pi V2 camera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43.80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Thermal sensor 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50.00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Ultrasonic sensor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20.00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Barriers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28.07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Counter screen 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1589.99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overall metals 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10,243.95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Arduino's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50.00</a:t>
                      </a:r>
                      <a:endParaRPr/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3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Camera Screen</a:t>
                      </a: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1508.62</a:t>
                      </a: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b="1"/>
                        <a:t>Total </a:t>
                      </a: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13,534.43</a:t>
                      </a: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6CFD9F7F-B464-4440-B0D4-6F2EE8992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239" y="4566103"/>
            <a:ext cx="550636" cy="5343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510">
        <p14:prism/>
      </p:transition>
    </mc:Choice>
    <mc:Fallback>
      <p:transition spd="slow" advClick="0" advTm="405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0" y="213625"/>
            <a:ext cx="9141862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Life Cycle Analysis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5926" y="3985780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/>
        </p:nvSpPr>
        <p:spPr>
          <a:xfrm>
            <a:off x="8191353" y="4760655"/>
            <a:ext cx="13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238098" y="1156805"/>
            <a:ext cx="4099493" cy="572700"/>
          </a:xfrm>
          <a:prstGeom prst="rect">
            <a:avLst/>
          </a:prstGeom>
          <a:solidFill>
            <a:srgbClr val="5E9AD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>
                <a:solidFill>
                  <a:schemeClr val="tx1"/>
                </a:solidFill>
              </a:rPr>
              <a:t>Global Warming Potential: 0.866 kMT of CO</a:t>
            </a:r>
            <a:r>
              <a:rPr lang="en-US" b="1" baseline="-25000">
                <a:solidFill>
                  <a:schemeClr val="tx1"/>
                </a:solidFill>
              </a:rPr>
              <a:t>2</a:t>
            </a:r>
            <a:r>
              <a:rPr lang="en-US" b="1">
                <a:solidFill>
                  <a:schemeClr val="tx1"/>
                </a:solidFill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2374000" y="1896200"/>
            <a:ext cx="1963690" cy="1116900"/>
          </a:xfrm>
          <a:prstGeom prst="rect">
            <a:avLst/>
          </a:prstGeom>
          <a:solidFill>
            <a:srgbClr val="74AC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2374000" y="3184125"/>
            <a:ext cx="1955031" cy="1116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233769" y="3184125"/>
            <a:ext cx="1955031" cy="1116900"/>
          </a:xfrm>
          <a:prstGeom prst="rect">
            <a:avLst/>
          </a:prstGeom>
          <a:solidFill>
            <a:srgbClr val="3496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233769" y="1896200"/>
            <a:ext cx="1955031" cy="1116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F21AB5-0C89-47C6-B7A8-7AE571C5F583}"/>
              </a:ext>
            </a:extLst>
          </p:cNvPr>
          <p:cNvSpPr txBox="1"/>
          <p:nvPr/>
        </p:nvSpPr>
        <p:spPr>
          <a:xfrm>
            <a:off x="498764" y="2109355"/>
            <a:ext cx="2717223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300" b="1" u="sng">
                <a:solidFill>
                  <a:srgbClr val="FFFFFF"/>
                </a:solidFill>
                <a:latin typeface="Roboto"/>
                <a:ea typeface="Roboto"/>
              </a:rPr>
              <a:t>0.741</a:t>
            </a:r>
            <a:endParaRPr lang="en-US" sz="800" b="1" u="sng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8E656-FA6F-4EB4-B4D0-96180D0EB2EE}"/>
              </a:ext>
            </a:extLst>
          </p:cNvPr>
          <p:cNvSpPr txBox="1"/>
          <p:nvPr/>
        </p:nvSpPr>
        <p:spPr>
          <a:xfrm>
            <a:off x="607002" y="266353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Roboto"/>
                <a:ea typeface="Roboto"/>
              </a:rPr>
              <a:t>kMT of CO</a:t>
            </a:r>
            <a:r>
              <a:rPr lang="en-US" b="1" baseline="-25000">
                <a:solidFill>
                  <a:srgbClr val="FFFFFF"/>
                </a:solidFill>
                <a:latin typeface="Roboto"/>
                <a:ea typeface="Roboto"/>
              </a:rPr>
              <a:t>2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6D178-74BC-46B5-9DF3-70D8567FD83D}"/>
              </a:ext>
            </a:extLst>
          </p:cNvPr>
          <p:cNvSpPr txBox="1"/>
          <p:nvPr/>
        </p:nvSpPr>
        <p:spPr>
          <a:xfrm>
            <a:off x="607001" y="392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FFFFFF"/>
                </a:solidFill>
                <a:latin typeface="Roboto"/>
                <a:ea typeface="Roboto"/>
              </a:rPr>
              <a:t>kMT</a:t>
            </a:r>
            <a:r>
              <a:rPr lang="en-US" b="1">
                <a:solidFill>
                  <a:srgbClr val="FFFFFF"/>
                </a:solidFill>
                <a:latin typeface="Roboto"/>
                <a:ea typeface="Roboto"/>
              </a:rPr>
              <a:t> of CH</a:t>
            </a:r>
            <a:r>
              <a:rPr lang="en-US" b="1" baseline="-25000">
                <a:solidFill>
                  <a:srgbClr val="FFFFFF"/>
                </a:solidFill>
                <a:latin typeface="Roboto"/>
                <a:ea typeface="Roboto"/>
              </a:rPr>
              <a:t>4</a:t>
            </a:r>
            <a:endParaRPr lang="en-US">
              <a:ea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CBA265-C807-4CC7-9F4B-C3E5D7995655}"/>
              </a:ext>
            </a:extLst>
          </p:cNvPr>
          <p:cNvSpPr txBox="1"/>
          <p:nvPr/>
        </p:nvSpPr>
        <p:spPr>
          <a:xfrm>
            <a:off x="498763" y="3351933"/>
            <a:ext cx="2717223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300" b="1" u="sng">
                <a:solidFill>
                  <a:srgbClr val="FFFFFF"/>
                </a:solidFill>
                <a:latin typeface="Roboto"/>
                <a:ea typeface="Roboto"/>
              </a:rPr>
              <a:t>0.095</a:t>
            </a:r>
            <a:endParaRPr lang="en-US" u="sn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13F2FC-E7D3-4808-BF8E-3D4D1D4EE4F8}"/>
              </a:ext>
            </a:extLst>
          </p:cNvPr>
          <p:cNvSpPr txBox="1"/>
          <p:nvPr/>
        </p:nvSpPr>
        <p:spPr>
          <a:xfrm>
            <a:off x="2771774" y="3351934"/>
            <a:ext cx="2717223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300" b="1" u="sng">
                <a:solidFill>
                  <a:srgbClr val="FFFFFF"/>
                </a:solidFill>
                <a:latin typeface="Roboto"/>
                <a:ea typeface="Roboto"/>
              </a:rPr>
              <a:t>1.217</a:t>
            </a:r>
            <a:endParaRPr lang="en-US" u="sn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5E4232-BA55-45ED-98A7-E1E413895280}"/>
              </a:ext>
            </a:extLst>
          </p:cNvPr>
          <p:cNvSpPr txBox="1"/>
          <p:nvPr/>
        </p:nvSpPr>
        <p:spPr>
          <a:xfrm>
            <a:off x="2862694" y="388490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FFFFFF"/>
                </a:solidFill>
                <a:latin typeface="Roboto"/>
                <a:ea typeface="Roboto"/>
              </a:rPr>
              <a:t>mT</a:t>
            </a:r>
            <a:r>
              <a:rPr lang="en-US" b="1">
                <a:solidFill>
                  <a:srgbClr val="FFFFFF"/>
                </a:solidFill>
                <a:latin typeface="Roboto"/>
                <a:ea typeface="Roboto"/>
              </a:rPr>
              <a:t> of NO</a:t>
            </a:r>
            <a:r>
              <a:rPr lang="en-US" b="1" baseline="-25000">
                <a:solidFill>
                  <a:srgbClr val="FFFFFF"/>
                </a:solidFill>
                <a:latin typeface="Roboto"/>
                <a:ea typeface="Roboto"/>
              </a:rPr>
              <a:t>X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52F5C9-696B-4464-8F1B-015B03CCE430}"/>
              </a:ext>
            </a:extLst>
          </p:cNvPr>
          <p:cNvSpPr txBox="1"/>
          <p:nvPr/>
        </p:nvSpPr>
        <p:spPr>
          <a:xfrm>
            <a:off x="2923307" y="265487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FFFFFF"/>
                </a:solidFill>
                <a:latin typeface="Roboto"/>
                <a:ea typeface="Roboto"/>
              </a:rPr>
              <a:t>mT</a:t>
            </a:r>
            <a:r>
              <a:rPr lang="en-US" b="1">
                <a:solidFill>
                  <a:srgbClr val="FFFFFF"/>
                </a:solidFill>
                <a:latin typeface="Roboto"/>
                <a:ea typeface="Roboto"/>
              </a:rPr>
              <a:t> of CO</a:t>
            </a:r>
            <a:endParaRPr lang="en-US" b="1" baseline="-2500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5B7A3A-872C-4447-B5FA-A2FA33124521}"/>
              </a:ext>
            </a:extLst>
          </p:cNvPr>
          <p:cNvSpPr txBox="1"/>
          <p:nvPr/>
        </p:nvSpPr>
        <p:spPr>
          <a:xfrm>
            <a:off x="2815070" y="2105024"/>
            <a:ext cx="2717223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300" b="1" u="sng">
                <a:solidFill>
                  <a:srgbClr val="FFFFFF"/>
                </a:solidFill>
                <a:latin typeface="Roboto"/>
                <a:ea typeface="Roboto"/>
              </a:rPr>
              <a:t>3.251</a:t>
            </a:r>
            <a:endParaRPr lang="en-US" u="sn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4DAE6B-5DFC-4725-AAA4-9DE5BF734497}"/>
              </a:ext>
            </a:extLst>
          </p:cNvPr>
          <p:cNvSpPr/>
          <p:nvPr/>
        </p:nvSpPr>
        <p:spPr>
          <a:xfrm>
            <a:off x="4604039" y="1157720"/>
            <a:ext cx="1398443" cy="31432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43223-6F4F-4C8B-914D-4568301434BE}"/>
              </a:ext>
            </a:extLst>
          </p:cNvPr>
          <p:cNvSpPr/>
          <p:nvPr/>
        </p:nvSpPr>
        <p:spPr>
          <a:xfrm>
            <a:off x="6305550" y="1157720"/>
            <a:ext cx="2740601" cy="1498023"/>
          </a:xfrm>
          <a:prstGeom prst="rect">
            <a:avLst/>
          </a:prstGeom>
          <a:solidFill>
            <a:srgbClr val="74ACDE"/>
          </a:solidFill>
          <a:ln>
            <a:solidFill>
              <a:srgbClr val="74A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BE79DA-F68A-4861-82F8-65C42E82C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898" y="2970068"/>
            <a:ext cx="1229591" cy="1220932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5F74E981-3B3C-4E21-AFDC-E1A4F4BAE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979" y="1326806"/>
            <a:ext cx="2743200" cy="957229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12879629-F60C-4C01-8A90-3FAD97039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9151" y="1321376"/>
            <a:ext cx="1349087" cy="1331769"/>
          </a:xfrm>
          <a:prstGeom prst="rect">
            <a:avLst/>
          </a:prstGeom>
        </p:spPr>
      </p:pic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677594CE-0E3C-4B5D-A06F-3711D874A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227" y="4588723"/>
            <a:ext cx="550636" cy="526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88CBC-5FC9-4783-87A5-E43CA0ECDB81}"/>
              </a:ext>
            </a:extLst>
          </p:cNvPr>
          <p:cNvSpPr txBox="1"/>
          <p:nvPr/>
        </p:nvSpPr>
        <p:spPr>
          <a:xfrm>
            <a:off x="607001" y="4798481"/>
            <a:ext cx="6910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FFFFFF"/>
                </a:solidFill>
                <a:ea typeface="Verdana"/>
              </a:rPr>
              <a:t>[1] Carnegie Mellon University Green Design Institute. (2021) Economic Input-Output Life Cycle Assessment (EIO-LCA) Canada 2002 (105 sectors) Producer model [Internet], Available from: &lt;http://</a:t>
            </a:r>
            <a:r>
              <a:rPr lang="en-US" sz="900" err="1">
                <a:solidFill>
                  <a:srgbClr val="FFFFFF"/>
                </a:solidFill>
                <a:ea typeface="Verdana"/>
              </a:rPr>
              <a:t>www.eiolca.net</a:t>
            </a:r>
            <a:r>
              <a:rPr lang="en-US" sz="900">
                <a:solidFill>
                  <a:srgbClr val="FFFFFF"/>
                </a:solidFill>
                <a:ea typeface="Verdana"/>
              </a:rPr>
              <a:t>/&gt; [Accessed 25 Mar, 2021]</a:t>
            </a:r>
            <a:endParaRPr lang="en-US" sz="9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7040">
        <p14:prism/>
      </p:transition>
    </mc:Choice>
    <mc:Fallback>
      <p:transition spd="slow" advClick="0" advTm="570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/>
          <p:nvPr/>
        </p:nvSpPr>
        <p:spPr>
          <a:xfrm>
            <a:off x="1704650" y="2397375"/>
            <a:ext cx="360600" cy="745200"/>
          </a:xfrm>
          <a:prstGeom prst="rect">
            <a:avLst/>
          </a:prstGeom>
          <a:solidFill>
            <a:srgbClr val="3496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1704650" y="3873600"/>
            <a:ext cx="360600" cy="745200"/>
          </a:xfrm>
          <a:prstGeom prst="rect">
            <a:avLst/>
          </a:prstGeom>
          <a:solidFill>
            <a:srgbClr val="3496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1704650" y="1050750"/>
            <a:ext cx="360600" cy="745200"/>
          </a:xfrm>
          <a:prstGeom prst="rect">
            <a:avLst/>
          </a:prstGeom>
          <a:solidFill>
            <a:srgbClr val="3496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0" y="213625"/>
            <a:ext cx="9132337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 and Next Steps 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1256650" y="1226100"/>
            <a:ext cx="7404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01 </a:t>
            </a: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03</a:t>
            </a:r>
            <a:endParaRPr sz="2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1811950" y="1050750"/>
            <a:ext cx="301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Expanding screening technology to other symptoms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1764325" y="2498086"/>
            <a:ext cx="286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Integration into various work environments 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1811950" y="3873600"/>
            <a:ext cx="286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Refining accessibility and accuracy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500" y="2120350"/>
            <a:ext cx="1428850" cy="14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6113" y="786325"/>
            <a:ext cx="1503226" cy="15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1607" y="3590973"/>
            <a:ext cx="1186641" cy="11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16826" y="3968425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 txBox="1"/>
          <p:nvPr/>
        </p:nvSpPr>
        <p:spPr>
          <a:xfrm>
            <a:off x="8212253" y="4743300"/>
            <a:ext cx="98075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12" name="Google Shape;312;p31"/>
          <p:cNvCxnSpPr/>
          <p:nvPr/>
        </p:nvCxnSpPr>
        <p:spPr>
          <a:xfrm>
            <a:off x="1042350" y="886475"/>
            <a:ext cx="0" cy="4081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Audio Recording Mar 26, 2021 at 6:55:19 PM" descr="Audio Recording Mar 26, 2021 at 6:55:19 PM">
            <a:hlinkClick r:id="" action="ppaction://media"/>
            <a:extLst>
              <a:ext uri="{FF2B5EF4-FFF2-40B4-BE49-F238E27FC236}">
                <a16:creationId xmlns:a16="http://schemas.microsoft.com/office/drawing/2014/main" id="{A31A40A1-8B30-754C-AFF7-A83E42FE2D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949" y="4677530"/>
            <a:ext cx="465970" cy="465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2190">
        <p14:prism/>
      </p:transition>
    </mc:Choice>
    <mc:Fallback>
      <p:transition spd="slow" advClick="0" advTm="32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9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0;p31">
            <a:extLst>
              <a:ext uri="{FF2B5EF4-FFF2-40B4-BE49-F238E27FC236}">
                <a16:creationId xmlns:a16="http://schemas.microsoft.com/office/drawing/2014/main" id="{0DEFC3B6-C9E5-2448-86B3-9A0431449E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4200" y="1283779"/>
            <a:ext cx="1242900" cy="14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1;p31">
            <a:extLst>
              <a:ext uri="{FF2B5EF4-FFF2-40B4-BE49-F238E27FC236}">
                <a16:creationId xmlns:a16="http://schemas.microsoft.com/office/drawing/2014/main" id="{80F47632-F129-664A-9B6A-9AC9897EF711}"/>
              </a:ext>
            </a:extLst>
          </p:cNvPr>
          <p:cNvSpPr txBox="1"/>
          <p:nvPr/>
        </p:nvSpPr>
        <p:spPr>
          <a:xfrm>
            <a:off x="2224200" y="2653653"/>
            <a:ext cx="137148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sz="2000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sz="2000"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Audio Recording Mar 26, 2021 at 8:07:18 PM" descr="Audio Recording Mar 26, 2021 at 8:07:18 PM">
            <a:hlinkClick r:id="" action="ppaction://media"/>
            <a:extLst>
              <a:ext uri="{FF2B5EF4-FFF2-40B4-BE49-F238E27FC236}">
                <a16:creationId xmlns:a16="http://schemas.microsoft.com/office/drawing/2014/main" id="{444194C5-B6DE-3142-9DD1-ED493CDD9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619625"/>
            <a:ext cx="551004" cy="551004"/>
          </a:xfrm>
          <a:prstGeom prst="rect">
            <a:avLst/>
          </a:prstGeom>
        </p:spPr>
      </p:pic>
      <p:sp>
        <p:nvSpPr>
          <p:cNvPr id="7" name="Google Shape;270;p28">
            <a:extLst>
              <a:ext uri="{FF2B5EF4-FFF2-40B4-BE49-F238E27FC236}">
                <a16:creationId xmlns:a16="http://schemas.microsoft.com/office/drawing/2014/main" id="{05299618-1B93-6B4C-838E-A976E1041023}"/>
              </a:ext>
            </a:extLst>
          </p:cNvPr>
          <p:cNvSpPr txBox="1"/>
          <p:nvPr/>
        </p:nvSpPr>
        <p:spPr>
          <a:xfrm>
            <a:off x="3469228" y="1958308"/>
            <a:ext cx="364801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 b="1">
                <a:solidFill>
                  <a:srgbClr val="1E8BEE"/>
                </a:solidFill>
                <a:latin typeface="Bradley Hand ITC"/>
                <a:ea typeface="Roboto"/>
                <a:cs typeface="Roboto"/>
                <a:sym typeface="Roboto"/>
              </a:rPr>
              <a:t>Thank you</a:t>
            </a:r>
            <a:endParaRPr lang="en-CA" sz="5400" b="1">
              <a:solidFill>
                <a:srgbClr val="1E8BEE"/>
              </a:solidFill>
              <a:latin typeface="Bradley Hand ITC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7966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820">
        <p14:prism/>
      </p:transition>
    </mc:Choice>
    <mc:Fallback>
      <p:transition spd="slow" advClick="0" advTm="58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075" y="3928750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7977502" y="4703625"/>
            <a:ext cx="13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0" y="213625"/>
            <a:ext cx="9141862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Scope of Project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519723" y="4065399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025" y="1347525"/>
            <a:ext cx="4684650" cy="25812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476125" y="1533800"/>
            <a:ext cx="4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D85C6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391825" y="2262750"/>
            <a:ext cx="4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D85C6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1382674" y="2125350"/>
            <a:ext cx="436800" cy="446400"/>
          </a:xfrm>
          <a:prstGeom prst="ellipse">
            <a:avLst/>
          </a:prstGeom>
          <a:noFill/>
          <a:ln w="3810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FA8DC"/>
                </a:solidFill>
              </a:rPr>
              <a:t>2</a:t>
            </a:r>
            <a:endParaRPr sz="1500" b="1">
              <a:solidFill>
                <a:srgbClr val="6FA8DC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82674" y="901125"/>
            <a:ext cx="436800" cy="446400"/>
          </a:xfrm>
          <a:prstGeom prst="ellipse">
            <a:avLst/>
          </a:prstGeom>
          <a:noFill/>
          <a:ln w="3810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FA8DC"/>
                </a:solidFill>
              </a:rPr>
              <a:t>1</a:t>
            </a:r>
            <a:endParaRPr sz="1500" b="1">
              <a:solidFill>
                <a:srgbClr val="6FA8DC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76925" y="1360763"/>
            <a:ext cx="304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FA8DC"/>
                </a:solidFill>
              </a:rPr>
              <a:t>Design a reliable solution that can function independently</a:t>
            </a:r>
            <a:endParaRPr sz="1500" b="1">
              <a:solidFill>
                <a:srgbClr val="6FA8DC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64225" y="2613663"/>
            <a:ext cx="287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FA8DC"/>
                </a:solidFill>
              </a:rPr>
              <a:t>Protect frontline workers</a:t>
            </a:r>
            <a:endParaRPr sz="1500" b="1">
              <a:solidFill>
                <a:srgbClr val="6FA8DC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1382674" y="3197325"/>
            <a:ext cx="436800" cy="446400"/>
          </a:xfrm>
          <a:prstGeom prst="ellipse">
            <a:avLst/>
          </a:prstGeom>
          <a:noFill/>
          <a:ln w="3810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FA8DC"/>
                </a:solidFill>
              </a:rPr>
              <a:t>3</a:t>
            </a:r>
            <a:endParaRPr sz="1500" b="1">
              <a:solidFill>
                <a:srgbClr val="6FA8DC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76925" y="3635575"/>
            <a:ext cx="30483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Reduce the spread of COVID-19 by relying on an effective design that will promise safety to everyone in the community</a:t>
            </a:r>
            <a:endParaRPr sz="1500"/>
          </a:p>
        </p:txBody>
      </p:sp>
      <p:pic>
        <p:nvPicPr>
          <p:cNvPr id="15" name="Audio Recording Mar 26, 2021 at 4:03:37 AM" descr="Audio Recording Mar 26, 2021 at 4:03:37 AM">
            <a:hlinkClick r:id="" action="ppaction://media"/>
            <a:extLst>
              <a:ext uri="{FF2B5EF4-FFF2-40B4-BE49-F238E27FC236}">
                <a16:creationId xmlns:a16="http://schemas.microsoft.com/office/drawing/2014/main" id="{B1601984-9850-B849-B59A-EE984AA34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925" y="4756437"/>
            <a:ext cx="346875" cy="34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840">
        <p14:prism/>
      </p:transition>
    </mc:Choice>
    <mc:Fallback>
      <p:transition spd="slow" advClick="0" advTm="308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4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075" y="3928750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7977502" y="4703625"/>
            <a:ext cx="13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0" y="213625"/>
            <a:ext cx="915615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940375" y="3338488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Ease of Use</a:t>
            </a:r>
            <a:endParaRPr sz="2000"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179513" y="3338500"/>
            <a:ext cx="175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Effectiveness</a:t>
            </a:r>
            <a:endParaRPr sz="2000"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8650" y="1842200"/>
            <a:ext cx="1755000" cy="1070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3559950" y="3338488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Counter</a:t>
            </a:r>
            <a:endParaRPr sz="2000"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75" y="1378350"/>
            <a:ext cx="2209700" cy="1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6513" y="1286475"/>
            <a:ext cx="1840975" cy="18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udio Recording Mar 26, 2021 at 4:35:28 AM" descr="Audio Recording Mar 26, 2021 at 4:35:28 AM">
            <a:hlinkClick r:id="" action="ppaction://media"/>
            <a:extLst>
              <a:ext uri="{FF2B5EF4-FFF2-40B4-BE49-F238E27FC236}">
                <a16:creationId xmlns:a16="http://schemas.microsoft.com/office/drawing/2014/main" id="{9F54F208-B1B3-3C45-A1EB-C9082378A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454" y="4667479"/>
            <a:ext cx="472492" cy="472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8200">
        <p14:prism/>
      </p:transition>
    </mc:Choice>
    <mc:Fallback>
      <p:transition spd="slow" advClick="0" advTm="38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2066600" y="3482338"/>
            <a:ext cx="230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Environmental Impact</a:t>
            </a:r>
            <a:endParaRPr sz="2000"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6708600" y="2660925"/>
            <a:ext cx="1957200" cy="1194202"/>
            <a:chOff x="6708600" y="2660925"/>
            <a:chExt cx="1957200" cy="1194202"/>
          </a:xfrm>
        </p:grpSpPr>
        <p:sp>
          <p:nvSpPr>
            <p:cNvPr id="114" name="Google Shape;114;p17"/>
            <p:cNvSpPr txBox="1"/>
            <p:nvPr/>
          </p:nvSpPr>
          <p:spPr>
            <a:xfrm>
              <a:off x="6708600" y="2660925"/>
              <a:ext cx="195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7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075" y="3928750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7977502" y="4703625"/>
            <a:ext cx="13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0" y="213625"/>
            <a:ext cx="9141862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Criteria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6832638" y="3261800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2000"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75" y="1694962"/>
            <a:ext cx="1194200" cy="11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4747675" y="3261800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Complexity</a:t>
            </a:r>
            <a:endParaRPr sz="2000"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364925" y="3261800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Cost</a:t>
            </a:r>
            <a:endParaRPr sz="2000"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4325" y="1494873"/>
            <a:ext cx="1229826" cy="15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50" y="1341999"/>
            <a:ext cx="1807500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7675" y="1301231"/>
            <a:ext cx="1583324" cy="184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Audio Recording Mar 26, 2021 at 1:52:35 PM" descr="Audio Recording Mar 26, 2021 at 1:52:35 PM">
            <a:hlinkClick r:id="" action="ppaction://media"/>
            <a:extLst>
              <a:ext uri="{FF2B5EF4-FFF2-40B4-BE49-F238E27FC236}">
                <a16:creationId xmlns:a16="http://schemas.microsoft.com/office/drawing/2014/main" id="{B57C77F0-5A51-B741-B82E-4433BC719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737" y="4703006"/>
            <a:ext cx="465925" cy="46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9420">
        <p14:prism/>
      </p:transition>
    </mc:Choice>
    <mc:Fallback>
      <p:transition spd="slow" advClick="0" advTm="39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0" y="376075"/>
            <a:ext cx="91440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used to support design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0" y="1349263"/>
            <a:ext cx="9144000" cy="3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6FA8D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6FA8D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6FA8D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A8DC"/>
                </a:solidFill>
              </a:rPr>
              <a:t>   </a:t>
            </a:r>
            <a:endParaRPr sz="2000">
              <a:solidFill>
                <a:srgbClr val="6FA8D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6FA8DC"/>
                </a:solidFill>
              </a:rPr>
              <a:t>                                              </a:t>
            </a:r>
            <a:endParaRPr sz="2000">
              <a:solidFill>
                <a:srgbClr val="6FA8DC"/>
              </a:solidFill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400" y="1103675"/>
            <a:ext cx="1718906" cy="14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2075" y="3928750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7977502" y="4703625"/>
            <a:ext cx="13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0425" y="1339362"/>
            <a:ext cx="1192975" cy="96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950" y="2804563"/>
            <a:ext cx="1192975" cy="94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574" y="1251299"/>
            <a:ext cx="2064300" cy="103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82012" y="2774841"/>
            <a:ext cx="2380925" cy="11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2462" y="2712050"/>
            <a:ext cx="1876661" cy="10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6384188" y="3750425"/>
            <a:ext cx="14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GANTT Chart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70750" y="2571750"/>
            <a:ext cx="1453200" cy="12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14306" y="1170881"/>
            <a:ext cx="1192975" cy="11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6384188" y="2305625"/>
            <a:ext cx="14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Decision Matrix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Lina tools">
            <a:hlinkClick r:id="" action="ppaction://media"/>
            <a:extLst>
              <a:ext uri="{FF2B5EF4-FFF2-40B4-BE49-F238E27FC236}">
                <a16:creationId xmlns:a16="http://schemas.microsoft.com/office/drawing/2014/main" id="{E5481059-5977-4BA1-BF1C-DD680556E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550" y="4674863"/>
            <a:ext cx="406400" cy="406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8630">
        <p14:prism/>
      </p:transition>
    </mc:Choice>
    <mc:Fallback>
      <p:transition spd="slow" advClick="0" advTm="286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0" y="181425"/>
            <a:ext cx="91440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Design process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936088" y="1848913"/>
            <a:ext cx="2064000" cy="686100"/>
          </a:xfrm>
          <a:prstGeom prst="homePlate">
            <a:avLst>
              <a:gd name="adj" fmla="val 50000"/>
            </a:avLst>
          </a:prstGeom>
          <a:solidFill>
            <a:srgbClr val="7FBB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Gathering Information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163566" y="1845824"/>
            <a:ext cx="2099962" cy="685500"/>
          </a:xfrm>
          <a:prstGeom prst="chevron">
            <a:avLst>
              <a:gd name="adj" fmla="val 50000"/>
            </a:avLst>
          </a:prstGeom>
          <a:solidFill>
            <a:srgbClr val="BFD8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Prob</a:t>
            </a:r>
            <a:r>
              <a:rPr lang="en-CA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</a:t>
            </a: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 identification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5374479" y="1845224"/>
            <a:ext cx="2216700" cy="686100"/>
          </a:xfrm>
          <a:prstGeom prst="chevron">
            <a:avLst>
              <a:gd name="adj" fmla="val 50000"/>
            </a:avLst>
          </a:prstGeom>
          <a:solidFill>
            <a:srgbClr val="74AC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 Initial solutions and designs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86297" y="2913619"/>
            <a:ext cx="2064000" cy="681300"/>
          </a:xfrm>
          <a:prstGeom prst="chevron">
            <a:avLst>
              <a:gd name="adj" fmla="val 50000"/>
            </a:avLst>
          </a:prstGeom>
          <a:solidFill>
            <a:srgbClr val="349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6. Evaluating the designs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7242599" y="1845224"/>
            <a:ext cx="1834725" cy="677550"/>
          </a:xfrm>
          <a:prstGeom prst="chevron">
            <a:avLst>
              <a:gd name="adj" fmla="val 50000"/>
            </a:avLst>
          </a:prstGeom>
          <a:solidFill>
            <a:srgbClr val="5E9A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 Decision Matrix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1783688" y="2921157"/>
            <a:ext cx="2064000" cy="669000"/>
          </a:xfrm>
          <a:prstGeom prst="chevron">
            <a:avLst>
              <a:gd name="adj" fmla="val 50000"/>
            </a:avLst>
          </a:prstGeom>
          <a:solidFill>
            <a:srgbClr val="317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7. Preliminary Design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3346515" y="2921157"/>
            <a:ext cx="2585201" cy="669000"/>
          </a:xfrm>
          <a:prstGeom prst="chevron">
            <a:avLst>
              <a:gd name="adj" fmla="val 50000"/>
            </a:avLst>
          </a:prstGeom>
          <a:solidFill>
            <a:srgbClr val="2F6B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8. Apply technical calculation on the chosen design 	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5374480" y="2921157"/>
            <a:ext cx="2167854" cy="669000"/>
          </a:xfrm>
          <a:prstGeom prst="chevron">
            <a:avLst>
              <a:gd name="adj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8. Re-evaluate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7145023" y="2916100"/>
            <a:ext cx="1970401" cy="669000"/>
          </a:xfrm>
          <a:prstGeom prst="chevron">
            <a:avLst>
              <a:gd name="adj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10. Final Design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8004650" y="4614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075" y="3928750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7977502" y="4703625"/>
            <a:ext cx="13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9275" y="98850"/>
            <a:ext cx="1720724" cy="16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40;p18">
            <a:extLst>
              <a:ext uri="{FF2B5EF4-FFF2-40B4-BE49-F238E27FC236}">
                <a16:creationId xmlns:a16="http://schemas.microsoft.com/office/drawing/2014/main" id="{6306D282-C15C-4261-83F1-D17A61FA7315}"/>
              </a:ext>
            </a:extLst>
          </p:cNvPr>
          <p:cNvSpPr/>
          <p:nvPr/>
        </p:nvSpPr>
        <p:spPr>
          <a:xfrm>
            <a:off x="3659058" y="1849925"/>
            <a:ext cx="2064000" cy="677550"/>
          </a:xfrm>
          <a:prstGeom prst="chevron">
            <a:avLst>
              <a:gd name="adj" fmla="val 50000"/>
            </a:avLst>
          </a:prstGeom>
          <a:solidFill>
            <a:srgbClr val="96C9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 Concept ganeration 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Lina">
            <a:hlinkClick r:id="" action="ppaction://media"/>
            <a:extLst>
              <a:ext uri="{FF2B5EF4-FFF2-40B4-BE49-F238E27FC236}">
                <a16:creationId xmlns:a16="http://schemas.microsoft.com/office/drawing/2014/main" id="{090C4DEA-7C07-46A3-8D17-783ED43B21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633" y="4662804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7260">
        <p14:prism/>
      </p:transition>
    </mc:Choice>
    <mc:Fallback>
      <p:transition spd="slow" advClick="0" advTm="1072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1862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Decision Matrix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8004650" y="4614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075" y="3928750"/>
            <a:ext cx="750225" cy="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7977502" y="4703625"/>
            <a:ext cx="133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55" name="Google Shape;155;p19"/>
          <p:cNvGraphicFramePr/>
          <p:nvPr>
            <p:extLst>
              <p:ext uri="{D42A27DB-BD31-4B8C-83A1-F6EECF244321}">
                <p14:modId xmlns:p14="http://schemas.microsoft.com/office/powerpoint/2010/main" val="2205622153"/>
              </p:ext>
            </p:extLst>
          </p:nvPr>
        </p:nvGraphicFramePr>
        <p:xfrm>
          <a:off x="605250" y="1834355"/>
          <a:ext cx="7977600" cy="1407900"/>
        </p:xfrm>
        <a:graphic>
          <a:graphicData uri="http://schemas.openxmlformats.org/drawingml/2006/table">
            <a:tbl>
              <a:tblPr>
                <a:noFill/>
                <a:tableStyleId>{A46F2EF4-5B6F-48E9-BC39-3811388BAD05}</a:tableStyleId>
              </a:tblPr>
              <a:tblGrid>
                <a:gridCol w="265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73763"/>
                          </a:solidFill>
                        </a:rPr>
                        <a:t>The Mobile Application</a:t>
                      </a:r>
                      <a:endParaRPr b="1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73763"/>
                          </a:solidFill>
                        </a:rPr>
                        <a:t>Existing Surveillance Camera</a:t>
                      </a:r>
                      <a:endParaRPr b="1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73763"/>
                          </a:solidFill>
                        </a:rPr>
                        <a:t>The Automated COVID Screening Station</a:t>
                      </a:r>
                      <a:endParaRPr b="1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6.275</a:t>
                      </a:r>
                      <a:endParaRPr sz="1700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6.945</a:t>
                      </a:r>
                      <a:endParaRPr sz="1700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07376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7.62</a:t>
                      </a:r>
                      <a:endParaRPr sz="1700">
                        <a:solidFill>
                          <a:srgbClr val="073763"/>
                        </a:solidFill>
                      </a:endParaRPr>
                    </a:p>
                  </a:txBody>
                  <a:tcPr marL="91425" marR="91425" marT="91425" marB="91425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Lina">
            <a:hlinkClick r:id="" action="ppaction://media"/>
            <a:extLst>
              <a:ext uri="{FF2B5EF4-FFF2-40B4-BE49-F238E27FC236}">
                <a16:creationId xmlns:a16="http://schemas.microsoft.com/office/drawing/2014/main" id="{17633BA2-F28E-4C11-8E5A-5F54A515A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00" y="464591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1160">
        <p14:prism/>
      </p:transition>
    </mc:Choice>
    <mc:Fallback>
      <p:transition spd="slow" advClick="0" advTm="21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0" y="239350"/>
            <a:ext cx="91440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Design Solution </a:t>
            </a:r>
            <a:endParaRPr sz="262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70900" y="920125"/>
            <a:ext cx="3709500" cy="466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❖"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Materials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316L stainless steel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 &amp; C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Polycarbonate plastic 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❖"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Electrical Components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Raspberry pi v2 camera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DC motor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Ultrasonic Sensor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➢"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Infrared temperature sensor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150" y="973027"/>
            <a:ext cx="4694297" cy="322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1578" y="4125450"/>
            <a:ext cx="659293" cy="7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8112150" y="482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BB8DD"/>
                </a:solidFill>
                <a:latin typeface="Roboto Mono"/>
                <a:ea typeface="Roboto Mono"/>
                <a:cs typeface="Roboto Mono"/>
                <a:sym typeface="Roboto Mono"/>
              </a:rPr>
              <a:t>ROBO</a:t>
            </a:r>
            <a:r>
              <a:rPr lang="en" b="1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TEX</a:t>
            </a:r>
            <a:endParaRPr b="1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Audio Recording Mar 26, 2021 at 2:58:49 AM" descr="Audio Recording Mar 26, 2021 at 2:58:49 AM">
            <a:hlinkClick r:id="" action="ppaction://media"/>
            <a:extLst>
              <a:ext uri="{FF2B5EF4-FFF2-40B4-BE49-F238E27FC236}">
                <a16:creationId xmlns:a16="http://schemas.microsoft.com/office/drawing/2014/main" id="{1955BE72-720D-ED4A-B12E-D01FDD826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900" y="4663600"/>
            <a:ext cx="400200" cy="40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5230">
        <p14:prism/>
      </p:transition>
    </mc:Choice>
    <mc:Fallback>
      <p:transition spd="slow" advClick="0" advTm="55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70E15FA167F442A07F6C6FEA79D4EB" ma:contentTypeVersion="12" ma:contentTypeDescription="Create a new document." ma:contentTypeScope="" ma:versionID="25ad7c0487c3e5cdd90b8b399115a5e4">
  <xsd:schema xmlns:xsd="http://www.w3.org/2001/XMLSchema" xmlns:xs="http://www.w3.org/2001/XMLSchema" xmlns:p="http://schemas.microsoft.com/office/2006/metadata/properties" xmlns:ns3="69761495-e68b-463e-93ed-65d9b325c76a" xmlns:ns4="d702abe1-6ded-4916-8e04-03b3315e6591" targetNamespace="http://schemas.microsoft.com/office/2006/metadata/properties" ma:root="true" ma:fieldsID="5096efa876ab11b733e9a6651742d682" ns3:_="" ns4:_="">
    <xsd:import namespace="69761495-e68b-463e-93ed-65d9b325c76a"/>
    <xsd:import namespace="d702abe1-6ded-4916-8e04-03b3315e65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61495-e68b-463e-93ed-65d9b325c7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02abe1-6ded-4916-8e04-03b3315e659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210540-82EF-4D7C-A7D5-4741EA9375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1BEFED-AA3D-48F9-AA38-239698F2EC9B}">
  <ds:schemaRefs>
    <ds:schemaRef ds:uri="69761495-e68b-463e-93ed-65d9b325c76a"/>
    <ds:schemaRef ds:uri="d702abe1-6ded-4916-8e04-03b3315e65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969365D-6B1F-4236-95E8-3AF370AC5A72}">
  <ds:schemaRefs>
    <ds:schemaRef ds:uri="http://purl.org/dc/elements/1.1/"/>
    <ds:schemaRef ds:uri="69761495-e68b-463e-93ed-65d9b325c76a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d702abe1-6ded-4916-8e04-03b3315e659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Macintosh PowerPoint</Application>
  <PresentationFormat>On-screen Show (16:9)</PresentationFormat>
  <Paragraphs>222</Paragraphs>
  <Slides>23</Slides>
  <Notes>23</Notes>
  <HiddenSlides>0</HiddenSlides>
  <MMClips>23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Roboto</vt:lpstr>
      <vt:lpstr>Bradley Hand ITC</vt:lpstr>
      <vt:lpstr>Roboto Black</vt:lpstr>
      <vt:lpstr>Calibri</vt:lpstr>
      <vt:lpstr>Roboto Mono</vt:lpstr>
      <vt:lpstr>Wingdings</vt:lpstr>
      <vt:lpstr>Arial</vt:lpstr>
      <vt:lpstr>Simple Dark</vt:lpstr>
      <vt:lpstr>PowerPoint Presentation</vt:lpstr>
      <vt:lpstr>Problem Description</vt:lpstr>
      <vt:lpstr>Scope of Project</vt:lpstr>
      <vt:lpstr>Constraints</vt:lpstr>
      <vt:lpstr>Criteria</vt:lpstr>
      <vt:lpstr>Tools used to support design </vt:lpstr>
      <vt:lpstr>Design process</vt:lpstr>
      <vt:lpstr>Decision Matrix </vt:lpstr>
      <vt:lpstr>Design Solution </vt:lpstr>
      <vt:lpstr>Design Solution Process</vt:lpstr>
      <vt:lpstr>Design Solution </vt:lpstr>
      <vt:lpstr>Design Solution </vt:lpstr>
      <vt:lpstr>Design Solution </vt:lpstr>
      <vt:lpstr>Design Solution </vt:lpstr>
      <vt:lpstr>Design Defence - Functionality</vt:lpstr>
      <vt:lpstr>Design Defence - Functionality</vt:lpstr>
      <vt:lpstr>Design Defence - Safety</vt:lpstr>
      <vt:lpstr>Design Defence – Risks and Uncertainties</vt:lpstr>
      <vt:lpstr>Design Defence - Social Impacts</vt:lpstr>
      <vt:lpstr>Design Defence - Economics </vt:lpstr>
      <vt:lpstr>Life Cycle Analysis</vt:lpstr>
      <vt:lpstr>Conclusion and Next Steps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Nasiba Alchach</cp:lastModifiedBy>
  <cp:revision>2</cp:revision>
  <dcterms:modified xsi:type="dcterms:W3CDTF">2021-07-29T18:59:38Z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0x010100B470E15FA167F442A07F6C6FEA79D4EB</vt:lpwstr>
  </property>
</Properties>
</file>